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sldIdLst>
    <p:sldId id="259" r:id="rId2"/>
    <p:sldId id="332" r:id="rId3"/>
    <p:sldId id="347" r:id="rId4"/>
    <p:sldId id="346" r:id="rId5"/>
    <p:sldId id="345" r:id="rId6"/>
    <p:sldId id="334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83" d="100"/>
          <a:sy n="83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-8.6629393877694166E-2"/>
                  <c:y val="0.15750603009037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02613545710354"/>
                  <c:y val="-0.13221125075151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710417132576584E-2"/>
                  <c:y val="-0.247530377325424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133113924557649"/>
                  <c:y val="-1.0852426400949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08872036396045E-2"/>
                  <c:y val="0.16192682309674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</c:v>
                </c:pt>
                <c:pt idx="1">
                  <c:v>34</c:v>
                </c:pt>
                <c:pt idx="2">
                  <c:v>35</c:v>
                </c:pt>
                <c:pt idx="3">
                  <c:v>28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6147520135650726"/>
          <c:y val="1.7395876040927072E-2"/>
          <c:w val="0.22835099618482421"/>
          <c:h val="0.9416872492671174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4269225248921041"/>
                  <c:y val="0.119452392092114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904293491503485E-2"/>
                  <c:y val="-0.22069054286902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046950362658673"/>
                  <c:y val="-4.3487490817987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360509090666344"/>
                  <c:y val="0.17305149774735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21-30 лет</c:v>
                </c:pt>
                <c:pt idx="1">
                  <c:v>31-40 лет</c:v>
                </c:pt>
                <c:pt idx="2">
                  <c:v>11-20 лет</c:v>
                </c:pt>
                <c:pt idx="3">
                  <c:v>4-10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31.8</c:v>
                </c:pt>
                <c:pt idx="1">
                  <c:v>27.3</c:v>
                </c:pt>
                <c:pt idx="2">
                  <c:v>22.7</c:v>
                </c:pt>
                <c:pt idx="3">
                  <c:v>18.2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832980076303552"/>
          <c:y val="0.22138528521360937"/>
          <c:w val="0.29149639677829586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3205729105820235"/>
                  <c:y val="0.11098630494072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86247676013793E-2"/>
                  <c:y val="-0.20839469143693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803223039256597"/>
                  <c:y val="8.1683735042262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76881969872461E-2"/>
                  <c:y val="0.14579148423217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сентябрь-декабрь</c:v>
                </c:pt>
                <c:pt idx="1">
                  <c:v>февраль</c:v>
                </c:pt>
                <c:pt idx="2">
                  <c:v>июль</c:v>
                </c:pt>
                <c:pt idx="3">
                  <c:v>январь, март, июнь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22.8</c:v>
                </c:pt>
                <c:pt idx="1">
                  <c:v>18.2</c:v>
                </c:pt>
                <c:pt idx="2">
                  <c:v>13.7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02585841458372"/>
          <c:y val="0.22138528521360937"/>
          <c:w val="0.32880033912674894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1.391294609981048E-2"/>
                  <c:y val="9.6269153392388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752973998736568E-3"/>
                  <c:y val="-3.2089717797462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13052131664079E-2"/>
                  <c:y val="2.5671774237970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1765799957884E-3"/>
                  <c:y val="3.2089717797462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61615030452344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376768"/>
        <c:axId val="165378304"/>
        <c:axId val="144723968"/>
      </c:bar3DChart>
      <c:catAx>
        <c:axId val="16537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78304"/>
        <c:crosses val="autoZero"/>
        <c:auto val="1"/>
        <c:lblAlgn val="ctr"/>
        <c:lblOffset val="100"/>
        <c:noMultiLvlLbl val="0"/>
      </c:catAx>
      <c:valAx>
        <c:axId val="16537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376768"/>
        <c:crosses val="autoZero"/>
        <c:crossBetween val="between"/>
      </c:valAx>
      <c:serAx>
        <c:axId val="14472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7830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1.391294609981048E-2"/>
                  <c:y val="9.6269153392388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29414499894712E-3"/>
                  <c:y val="5.828738803199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752973998736568E-3"/>
                  <c:y val="2.9143694015995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752973998736568E-3"/>
                  <c:y val="-5.828738803199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29414499894712E-3"/>
                  <c:y val="-5.828738803199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10</c:v>
                </c:pt>
                <c:pt idx="2">
                  <c:v>11</c:v>
                </c:pt>
                <c:pt idx="3">
                  <c:v>11</c:v>
                </c:pt>
                <c:pt idx="4">
                  <c:v>22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752973998736568E-3"/>
                  <c:y val="-3.2089717797462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188289754448114E-4"/>
                  <c:y val="1.692858509889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6706319983154E-2"/>
                  <c:y val="2.946496308388934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6706319983154E-2"/>
                  <c:y val="8.743108204798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21</c:v>
                </c:pt>
                <c:pt idx="1">
                  <c:v>19</c:v>
                </c:pt>
                <c:pt idx="2">
                  <c:v>17</c:v>
                </c:pt>
                <c:pt idx="3">
                  <c:v>19</c:v>
                </c:pt>
                <c:pt idx="4">
                  <c:v>19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61615030452344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Брестская область</c:v>
                </c:pt>
                <c:pt idx="1">
                  <c:v>Витебская область</c:v>
                </c:pt>
                <c:pt idx="2">
                  <c:v>Гомельская область</c:v>
                </c:pt>
                <c:pt idx="3">
                  <c:v>Гродненская область</c:v>
                </c:pt>
                <c:pt idx="4">
                  <c:v>Минская область</c:v>
                </c:pt>
                <c:pt idx="5">
                  <c:v>Могилевская область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26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25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10528"/>
        <c:axId val="165532800"/>
        <c:axId val="165516608"/>
      </c:bar3DChart>
      <c:catAx>
        <c:axId val="16551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5532800"/>
        <c:crosses val="autoZero"/>
        <c:auto val="1"/>
        <c:lblAlgn val="ctr"/>
        <c:lblOffset val="100"/>
        <c:noMultiLvlLbl val="0"/>
      </c:catAx>
      <c:valAx>
        <c:axId val="16553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510528"/>
        <c:crosses val="autoZero"/>
        <c:crossBetween val="between"/>
      </c:valAx>
      <c:serAx>
        <c:axId val="16551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553280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-7.3773285757677914E-2"/>
                  <c:y val="0.17372170070888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253086687606186"/>
                  <c:y val="8.4412699640035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000537395733552"/>
                  <c:y val="-0.11503669216524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9149546217702E-2"/>
                  <c:y val="-0.18538878832629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163.1</c:v>
                </c:pt>
                <c:pt idx="1">
                  <c:v>172.2</c:v>
                </c:pt>
                <c:pt idx="2">
                  <c:v>237.3</c:v>
                </c:pt>
                <c:pt idx="3">
                  <c:v>356.9</c:v>
                </c:pt>
                <c:pt idx="4">
                  <c:v>515.6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463331920305245"/>
          <c:y val="0.22138528521360937"/>
          <c:w val="0.21519287833827888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-0.10528136505192048"/>
                  <c:y val="0.10752439990212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663486797088039"/>
                  <c:y val="-9.3990004136969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680002536774888E-2"/>
                  <c:y val="-0.2416501855385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998311041980291"/>
                  <c:y val="-0.12845603063441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891449399685579E-2"/>
                  <c:y val="0.11488528880191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135</c:v>
                </c:pt>
                <c:pt idx="1">
                  <c:v>111</c:v>
                </c:pt>
                <c:pt idx="2">
                  <c:v>108</c:v>
                </c:pt>
                <c:pt idx="3">
                  <c:v>139</c:v>
                </c:pt>
                <c:pt idx="4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6147520135650748"/>
          <c:y val="1.7395876040927061E-2"/>
          <c:w val="0.22835099618482418"/>
          <c:h val="0.9416872492671174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3580270567069325"/>
                  <c:y val="5.754276971386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80834665696471E-2"/>
                  <c:y val="-0.21747403166089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63618976411332"/>
                  <c:y val="8.2579654027109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18731412282596E-2"/>
                  <c:y val="0.18025403817540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нарушение потерпевшим трудовой и исполнительской дисциплины</c:v>
                </c:pt>
                <c:pt idx="1">
                  <c:v>невыполнение руководиетлями и специалистами обязанностей по охране труда</c:v>
                </c:pt>
                <c:pt idx="2">
                  <c:v>допуск потерпевшего к работе без обучения, инструктажа и проверки знаний</c:v>
                </c:pt>
                <c:pt idx="3">
                  <c:v>недостатки в обучении и инструктаже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28.3</c:v>
                </c:pt>
                <c:pt idx="1">
                  <c:v>21.9</c:v>
                </c:pt>
                <c:pt idx="2">
                  <c:v>20</c:v>
                </c:pt>
                <c:pt idx="3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39550657058076"/>
          <c:y val="7.0317602122610387E-2"/>
          <c:w val="0.37587113183552368"/>
          <c:h val="0.8593645642511655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3580270567069325"/>
                  <c:y val="5.754276971386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80834665696471E-2"/>
                  <c:y val="-0.21747403166089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63618976411332"/>
                  <c:y val="8.2579654027109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18731412282596E-2"/>
                  <c:y val="0.18025403817540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падение, обрушение конструкций</c:v>
                </c:pt>
                <c:pt idx="1">
                  <c:v>воздействие движущихся предметов</c:v>
                </c:pt>
                <c:pt idx="2">
                  <c:v>воздействие экстримальных температур</c:v>
                </c:pt>
                <c:pt idx="3">
                  <c:v>контакт с жывотным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23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5916733702055791"/>
                  <c:y val="4.2629075418552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33562199383836E-2"/>
                  <c:y val="-0.21749648751142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786734002463343"/>
                  <c:y val="7.6876331001088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084781687155575E-2"/>
                  <c:y val="0.20474827801824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ремонт, ТО техники</c:v>
                </c:pt>
                <c:pt idx="1">
                  <c:v>растениеводство</c:v>
                </c:pt>
                <c:pt idx="2">
                  <c:v>животноводство</c:v>
                </c:pt>
                <c:pt idx="3">
                  <c:v>строительство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23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4567663463432062"/>
                  <c:y val="1.1855300055306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43971988664619E-2"/>
                  <c:y val="-0.22814634825042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782207861999446"/>
                  <c:y val="1.40941715029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589045805476144E-2"/>
                  <c:y val="0.17173308466758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трактористы</c:v>
                </c:pt>
                <c:pt idx="1">
                  <c:v>работники животноводства</c:v>
                </c:pt>
                <c:pt idx="2">
                  <c:v>слесари, плотники</c:v>
                </c:pt>
                <c:pt idx="3">
                  <c:v>бригадиры, агрономы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23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89571852479953"/>
          <c:y val="0.22138528521360945"/>
          <c:w val="0.35593047901653241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6605982115737017"/>
                  <c:y val="-5.0881947741763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47181008902076"/>
                  <c:y val="-0.17753340770772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84304039146442"/>
                  <c:y val="9.283873666625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496416805466133E-2"/>
                  <c:y val="0.16903097448899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12.00-18.00</c:v>
                </c:pt>
                <c:pt idx="1">
                  <c:v>6.00-12.00</c:v>
                </c:pt>
                <c:pt idx="2">
                  <c:v>23.00-6.00</c:v>
                </c:pt>
                <c:pt idx="3">
                  <c:v>18.00-23.00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54.6</c:v>
                </c:pt>
                <c:pt idx="1">
                  <c:v>22.7</c:v>
                </c:pt>
                <c:pt idx="2">
                  <c:v>13.6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89571852479987"/>
          <c:y val="0.22138528521360942"/>
          <c:w val="0.35593047901653241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6235292546888608"/>
                  <c:y val="-2.8465684335099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211707216123218"/>
                  <c:y val="-0.21730040395065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015617854889797"/>
                  <c:y val="0.119452392092114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897571038041663E-2"/>
                  <c:y val="0.15902261026343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46-60 лет</c:v>
                </c:pt>
                <c:pt idx="1">
                  <c:v>31-45 лет</c:v>
                </c:pt>
                <c:pt idx="2">
                  <c:v>свыше 60 лет</c:v>
                </c:pt>
                <c:pt idx="3">
                  <c:v>18-30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45.5</c:v>
                </c:pt>
                <c:pt idx="1">
                  <c:v>31.8</c:v>
                </c:pt>
                <c:pt idx="2">
                  <c:v>13.6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8957185248002"/>
          <c:y val="0.2213852852136094"/>
          <c:w val="0.35593047901653241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4915228326429528"/>
                  <c:y val="7.1641571289107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329233326546348E-2"/>
                  <c:y val="-0.237792409320613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757367495235202"/>
                  <c:y val="1.0497762864829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341630144896611E-2"/>
                  <c:y val="0.16233496396762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пятница</c:v>
                </c:pt>
                <c:pt idx="1">
                  <c:v>воскресенье</c:v>
                </c:pt>
                <c:pt idx="2">
                  <c:v>понедельник</c:v>
                </c:pt>
                <c:pt idx="3">
                  <c:v>вторник, суббота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27.3</c:v>
                </c:pt>
                <c:pt idx="1">
                  <c:v>22.7</c:v>
                </c:pt>
                <c:pt idx="2">
                  <c:v>18.2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T w="165100" prst="coolSlant"/>
        </a:sp3d>
      </c:spPr>
    </c:plotArea>
    <c:legend>
      <c:legendPos val="r"/>
      <c:layout>
        <c:manualLayout>
          <c:xMode val="edge"/>
          <c:yMode val="edge"/>
          <c:x val="0.63389571852480053"/>
          <c:y val="0.22138528521360937"/>
          <c:w val="0.35593047901653241"/>
          <c:h val="0.55722919806916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7E87-14A3-4D28-8B3D-6C1032FB2AFF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8F24-B182-46FF-AF7D-B650C36A0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2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2147F4-26BC-4B78-97FD-24980EA70CC8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F35C9E-B994-44BE-B0FB-6D16129A6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620688"/>
            <a:ext cx="7704856" cy="54006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ru-RU" sz="2000" b="1" dirty="0" smtClean="0"/>
          </a:p>
          <a:p>
            <a:pPr marL="45720" indent="0" algn="ctr">
              <a:buNone/>
            </a:pPr>
            <a:r>
              <a:rPr lang="ru-RU" sz="4400" b="1" kern="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</a:t>
            </a:r>
          </a:p>
          <a:p>
            <a:pPr marL="45720" indent="0" algn="ctr">
              <a:buNone/>
            </a:pPr>
            <a:r>
              <a:rPr lang="ru-RU" sz="4400" b="1" kern="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травматизма в сельскохозяйственной отрасли</a:t>
            </a:r>
            <a:endParaRPr lang="ru-RU" sz="4400" b="1" kern="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дням недели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5596256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стажу работы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% от общего количества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9595500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месяцам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4884988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Прямоугольник 957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13</a:t>
            </a:r>
            <a:endParaRPr lang="ru-RU" dirty="0"/>
          </a:p>
        </p:txBody>
      </p:sp>
      <p:graphicFrame>
        <p:nvGraphicFramePr>
          <p:cNvPr id="959" name="Диаграмма 958"/>
          <p:cNvGraphicFramePr/>
          <p:nvPr>
            <p:extLst>
              <p:ext uri="{D42A27DB-BD31-4B8C-83A1-F6EECF244321}">
                <p14:modId xmlns:p14="http://schemas.microsoft.com/office/powerpoint/2010/main" val="3990683790"/>
              </p:ext>
            </p:extLst>
          </p:nvPr>
        </p:nvGraphicFramePr>
        <p:xfrm>
          <a:off x="642910" y="1428736"/>
          <a:ext cx="821537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642918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Динамика травматизма со смертельным исходом в разрезе областей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2014-2016 годы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Прямоугольник 957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14</a:t>
            </a:r>
            <a:endParaRPr lang="ru-RU" dirty="0"/>
          </a:p>
        </p:txBody>
      </p:sp>
      <p:graphicFrame>
        <p:nvGraphicFramePr>
          <p:cNvPr id="959" name="Диаграмма 958"/>
          <p:cNvGraphicFramePr/>
          <p:nvPr>
            <p:extLst>
              <p:ext uri="{D42A27DB-BD31-4B8C-83A1-F6EECF244321}">
                <p14:modId xmlns:p14="http://schemas.microsoft.com/office/powerpoint/2010/main" val="1925473042"/>
              </p:ext>
            </p:extLst>
          </p:nvPr>
        </p:nvGraphicFramePr>
        <p:xfrm>
          <a:off x="642910" y="1428736"/>
          <a:ext cx="821537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642918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Динамика травматизма с тяжелым исходом в разрезе областей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2014-2016 годы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Динамика материальных последствий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несчастных случаев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(млн. рублей, деноминированных)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1433922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со смертельным исходом за 2012-2016 годы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14858549"/>
              </p:ext>
            </p:extLst>
          </p:nvPr>
        </p:nvGraphicFramePr>
        <p:xfrm>
          <a:off x="928662" y="1643050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с тяжелым исходом за 2012-2016 годы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3122551"/>
              </p:ext>
            </p:extLst>
          </p:nvPr>
        </p:nvGraphicFramePr>
        <p:xfrm>
          <a:off x="928662" y="1643050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с тяжелыми последствиями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причинам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0686021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с тяжелыми последствиями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 видам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происшествий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5188881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с тяжелыми последствиями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отраслям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2406904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профессиям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15935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времени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травмирования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(гибели)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3563612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12511" cy="100013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количества пострадавших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тяжелыми последствиями по возрасту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0204035"/>
              </p:ext>
            </p:extLst>
          </p:nvPr>
        </p:nvGraphicFramePr>
        <p:xfrm>
          <a:off x="1042988" y="1557338"/>
          <a:ext cx="74898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4368" y="188640"/>
            <a:ext cx="12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Слайд 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184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Анализ количества пострадавших со смертельным исходом за 2012-2016 годы</vt:lpstr>
      <vt:lpstr>Анализ количества пострадавших с тяжелым исходом за 2012-2016 годы</vt:lpstr>
      <vt:lpstr>Анализ количества пострадавших с тяжелыми последствиями по причинам</vt:lpstr>
      <vt:lpstr>Анализ количества пострадавших с тяжелыми последствиями по видам происшествий</vt:lpstr>
      <vt:lpstr>Анализ количества пострадавших с тяжелыми последствиями по отраслям</vt:lpstr>
      <vt:lpstr>Анализ количества пострадавших  с тяжелыми последствиями по профессиям</vt:lpstr>
      <vt:lpstr>Анализ количества пострадавших  с тяжелыми последствиями по времени травмирования (гибели)</vt:lpstr>
      <vt:lpstr>Анализ количества пострадавших  с тяжелыми последствиями по возрасту </vt:lpstr>
      <vt:lpstr>Анализ количества пострадавших  с тяжелыми последствиями по дням недели </vt:lpstr>
      <vt:lpstr>Анализ количества пострадавших  с тяжелыми последствиями по стажу работы (в % от общего количества)</vt:lpstr>
      <vt:lpstr>Анализ количества пострадавших  с тяжелыми последствиями по месяцам</vt:lpstr>
      <vt:lpstr>Презентация PowerPoint</vt:lpstr>
      <vt:lpstr>Презентация PowerPoint</vt:lpstr>
      <vt:lpstr>Динамика материальных последствий  от несчастных случаев  (млн. рублей, деноминированных)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Galiya</dc:creator>
  <cp:lastModifiedBy>user</cp:lastModifiedBy>
  <cp:revision>215</cp:revision>
  <cp:lastPrinted>2014-04-29T10:46:47Z</cp:lastPrinted>
  <dcterms:created xsi:type="dcterms:W3CDTF">2014-01-11T06:49:40Z</dcterms:created>
  <dcterms:modified xsi:type="dcterms:W3CDTF">2017-06-02T12:10:21Z</dcterms:modified>
</cp:coreProperties>
</file>