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2" r:id="rId3"/>
    <p:sldId id="268" r:id="rId4"/>
    <p:sldId id="273" r:id="rId5"/>
    <p:sldId id="274" r:id="rId6"/>
    <p:sldId id="269" r:id="rId7"/>
    <p:sldId id="275" r:id="rId8"/>
    <p:sldId id="276" r:id="rId9"/>
    <p:sldId id="277" r:id="rId10"/>
    <p:sldId id="278" r:id="rId11"/>
    <p:sldId id="279" r:id="rId12"/>
    <p:sldId id="259" r:id="rId13"/>
    <p:sldId id="280" r:id="rId14"/>
    <p:sldId id="260" r:id="rId15"/>
    <p:sldId id="265" r:id="rId16"/>
    <p:sldId id="270" r:id="rId17"/>
    <p:sldId id="281" r:id="rId18"/>
    <p:sldId id="282" r:id="rId19"/>
    <p:sldId id="283" r:id="rId20"/>
    <p:sldId id="267" r:id="rId21"/>
    <p:sldId id="284" r:id="rId22"/>
    <p:sldId id="264" r:id="rId23"/>
    <p:sldId id="257" r:id="rId24"/>
    <p:sldId id="285" r:id="rId25"/>
    <p:sldId id="286" r:id="rId26"/>
    <p:sldId id="263" r:id="rId27"/>
    <p:sldId id="266" r:id="rId28"/>
    <p:sldId id="261" r:id="rId29"/>
    <p:sldId id="288" r:id="rId30"/>
    <p:sldId id="293" r:id="rId31"/>
    <p:sldId id="294" r:id="rId32"/>
    <p:sldId id="295" r:id="rId33"/>
    <p:sldId id="296" r:id="rId34"/>
    <p:sldId id="289" r:id="rId35"/>
    <p:sldId id="287" r:id="rId36"/>
    <p:sldId id="291" r:id="rId37"/>
    <p:sldId id="290" r:id="rId38"/>
    <p:sldId id="292" r:id="rId39"/>
    <p:sldId id="271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A5A06"/>
    <a:srgbClr val="A6EB29"/>
    <a:srgbClr val="588824"/>
    <a:srgbClr val="22340E"/>
    <a:srgbClr val="7ABC32"/>
    <a:srgbClr val="FF9E1D"/>
    <a:srgbClr val="D68B1C"/>
    <a:srgbClr val="D0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1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233B6-9004-4FCA-BD3D-556C66E31CC9}" type="datetimeFigureOut">
              <a:rPr lang="ru-RU" smtClean="0"/>
              <a:t>05.06.2018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E551E-B3E7-4A33-8B42-DD6E57347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966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E551E-B3E7-4A33-8B42-DD6E57347FA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31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6C1EA-5ACD-4DDD-B960-2BCE11793C3A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C6ED4-2BBB-4BC2-8D04-D0E8A0982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713E8-29DF-42F7-AA41-A50314DAAE81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283AD-A2C0-4233-90E3-7F70C42F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514EB-0E27-4C16-BEDD-7424BBFEF191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7FAF-78F9-45F9-86B0-C16223266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180FD-9B79-449C-9E43-B3AC8A1DD735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3B50-015F-447F-8D3A-F2F041995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5E158D-26EB-4E62-8A92-73E550935C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768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88997-69D3-454C-B72B-4302270DB0DD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59D1C-F66D-434E-B786-6EDC520F9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FCFF3-B83C-432F-9FC4-4A4876B6FA82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A5177-3D99-4125-9105-D1919C225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B1733-E3DE-4617-AF68-97EEA6F85F22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5CC2-E8CB-4A33-A874-04A4E43E7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3E614-D7D7-4BEF-BFFB-BA923AE55752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4D854-D0A5-4F2A-882D-82C3B768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0D396-48B5-4093-9D6B-1E6E440A8525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9A51-458A-4FCB-9AB9-39E8CA8E0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F7AD-65CB-4DB1-9314-5DB3273BAACC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19C45-1FBD-4D7E-AA64-00997E96D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FA762-596C-4591-954D-26C5E038564B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4AEF-7B65-4F8F-AF6F-AB2850A2C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34E0-0AA4-4D80-8B9F-87CCD8A34ABE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ECAC9-A8D2-4CF1-9815-503A48ECD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7A313C-3C0E-4C18-8574-95CA76E18B5F}" type="datetimeFigureOut">
              <a:rPr lang="en-US"/>
              <a:pPr>
                <a:defRPr/>
              </a:pPr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E7B0C9-6D1F-4458-BE21-77F91327B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brcapc@mail.ru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07950" y="3933825"/>
            <a:ext cx="8928100" cy="20812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практике осуществления общественного контроля за соблюдением законодательства об охране труда</a:t>
            </a:r>
            <a:endParaRPr lang="en-US" b="1" dirty="0" smtClean="0">
              <a:solidFill>
                <a:srgbClr val="588824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4788024" y="333374"/>
            <a:ext cx="4248026" cy="863377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8000" b="1" i="1" dirty="0" smtClean="0">
                <a:latin typeface="Times New Roman" pitchFamily="18" charset="0"/>
              </a:rPr>
              <a:t>31 </a:t>
            </a:r>
            <a:r>
              <a:rPr lang="ru-RU" sz="8000" b="1" i="1" dirty="0" smtClean="0">
                <a:latin typeface="Times New Roman" pitchFamily="18" charset="0"/>
              </a:rPr>
              <a:t>мая – 1 июня 2018 года</a:t>
            </a:r>
          </a:p>
          <a:p>
            <a:pPr eaLnBrk="1" hangingPunct="1">
              <a:lnSpc>
                <a:spcPct val="80000"/>
              </a:lnSpc>
            </a:pPr>
            <a:r>
              <a:rPr lang="ru-RU" sz="8000" b="1" i="1" dirty="0" smtClean="0">
                <a:latin typeface="Times New Roman" pitchFamily="18" charset="0"/>
              </a:rPr>
              <a:t>Минская область</a:t>
            </a:r>
          </a:p>
          <a:p>
            <a:pPr eaLnBrk="1" hangingPunct="1">
              <a:lnSpc>
                <a:spcPct val="80000"/>
              </a:lnSpc>
            </a:pPr>
            <a:r>
              <a:rPr lang="ru-RU" sz="8000" b="1" i="1" dirty="0" smtClean="0">
                <a:latin typeface="Times New Roman" pitchFamily="18" charset="0"/>
              </a:rPr>
              <a:t>Республиканский семинар-учеба </a:t>
            </a:r>
          </a:p>
          <a:p>
            <a:pPr eaLnBrk="1" hangingPunct="1">
              <a:lnSpc>
                <a:spcPct val="80000"/>
              </a:lnSpc>
            </a:pPr>
            <a:endParaRPr lang="en-US" sz="1400" b="1" i="1" dirty="0" smtClean="0">
              <a:latin typeface="Times New Roman" pitchFamily="18" charset="0"/>
            </a:endParaRPr>
          </a:p>
        </p:txBody>
      </p:sp>
      <p:pic>
        <p:nvPicPr>
          <p:cNvPr id="14340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683568" y="-243408"/>
            <a:ext cx="457200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-32676" y="-44099"/>
            <a:ext cx="1522567" cy="145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55183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43841"/>
            <a:ext cx="8856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Профсоюзными органами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постоянно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проводится работа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взысканию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удержанных нанимателями, но не перечисленных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установленном порядке профсоюзных взносов. </a:t>
            </a:r>
          </a:p>
          <a:p>
            <a:pPr indent="457200" algn="just">
              <a:spcAft>
                <a:spcPts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Хотелось бы понимания от руководителей в части своевременного перечисления профсоюзных взносов, так как проводятся совместные мероприятия, трудовые соревнования, спортивные, чествования работников со значимыми событиями в жизни, и отсутствие в профсоюзных комитетах денег блокирует работу профкома с работниками.</a:t>
            </a:r>
            <a:endParaRPr lang="ru-RU" sz="2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8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-32676" y="-44099"/>
            <a:ext cx="1522567" cy="145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55183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43841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endParaRPr lang="ru-RU" sz="2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96752"/>
            <a:ext cx="8856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Особое внимание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организационными структурами профсоюза уделяется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учебе профактива, проведению семинаров-совещаний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проблемам трудового законодательства, законодательства об охране труда, порядку заключения коллективных договоров.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Такие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семинары-учебы прошли во всех областях, всего проведено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347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мероприятий.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год обучено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тысяч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профактивистов, общественных инспекторов по охране труда, председателей профкомов.</a:t>
            </a:r>
            <a:endParaRPr lang="ru-RU" sz="2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47664" y="0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ЗАПОМНИ!!!!</a:t>
            </a:r>
          </a:p>
          <a:p>
            <a:pPr indent="265113" algn="ctr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ВСЕ ПРАВИЛА ПО ОХРАНЕ ТРУДА, </a:t>
            </a:r>
          </a:p>
          <a:p>
            <a:pPr indent="265113" algn="ctr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ТЕХНИКЕ БЕЗОПАСНОСТИ, ПОЖАРНОЙ БЕЗОПАСНОСТИ </a:t>
            </a:r>
          </a:p>
          <a:p>
            <a:pPr indent="265113" algn="ctr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ПДД</a:t>
            </a:r>
          </a:p>
          <a:p>
            <a:pPr indent="265113" algn="ctr"/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5113"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НАПИСАНЫ КРОВЬЮ…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4536504" cy="4295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963" y="2420888"/>
            <a:ext cx="4676037" cy="4295798"/>
          </a:xfrm>
          <a:prstGeom prst="rect">
            <a:avLst/>
          </a:prstGeom>
        </p:spPr>
      </p:pic>
      <p:sp>
        <p:nvSpPr>
          <p:cNvPr id="5" name="Равно 4"/>
          <p:cNvSpPr/>
          <p:nvPr/>
        </p:nvSpPr>
        <p:spPr>
          <a:xfrm>
            <a:off x="3643309" y="3933056"/>
            <a:ext cx="1649307" cy="1452874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5210" y="2586091"/>
            <a:ext cx="5428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5113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Неогражденные карданные валы…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323850" y="260350"/>
            <a:ext cx="8650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5113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Нарушения ПДД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5ed2465513e9a6999fbfed0260ec31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720"/>
            <a:ext cx="4146516" cy="295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-img_7227_307367_800x600_m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6516" y="908526"/>
            <a:ext cx="4997484" cy="295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4_minskiy_rayon_traktor_201708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7261"/>
            <a:ext cx="4131367" cy="302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1(6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1367" y="3817260"/>
            <a:ext cx="5012633" cy="30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76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 idx="4294967295"/>
          </p:nvPr>
        </p:nvSpPr>
        <p:spPr>
          <a:xfrm>
            <a:off x="1619250" y="908050"/>
            <a:ext cx="7329488" cy="858838"/>
          </a:xfrm>
        </p:spPr>
        <p:txBody>
          <a:bodyPr/>
          <a:lstStyle/>
          <a:p>
            <a:pPr algn="l" eaLnBrk="1" hangingPunct="1"/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</a:rPr>
              <a:t>Охрана труда</a:t>
            </a:r>
            <a:r>
              <a:rPr lang="ru-RU" sz="3000" b="1" dirty="0" smtClean="0">
                <a:latin typeface="Times New Roman" pitchFamily="18" charset="0"/>
              </a:rPr>
              <a:t> – была и остается важнейшей социально-экономической проблемой, требующей к себе постоянного внимания со стороны государства, нанимателей, объединений работников (профсоюзов).</a:t>
            </a:r>
            <a:endParaRPr lang="en-US" sz="3000" b="1" dirty="0" smtClean="0">
              <a:solidFill>
                <a:srgbClr val="2A5A06"/>
              </a:solidFill>
              <a:latin typeface="Times New Roman" pitchFamily="18" charset="0"/>
            </a:endParaRPr>
          </a:p>
        </p:txBody>
      </p:sp>
      <p:sp>
        <p:nvSpPr>
          <p:cNvPr id="16386" name="Subtitle 2"/>
          <p:cNvSpPr>
            <a:spLocks noGrp="1"/>
          </p:cNvSpPr>
          <p:nvPr>
            <p:ph type="subTitle" idx="4294967295"/>
          </p:nvPr>
        </p:nvSpPr>
        <p:spPr>
          <a:xfrm>
            <a:off x="395288" y="2781300"/>
            <a:ext cx="8280400" cy="38163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Охрана труда для работника</a:t>
            </a:r>
            <a:r>
              <a:rPr lang="ru-RU" b="1" dirty="0" smtClean="0">
                <a:latin typeface="Times New Roman" pitchFamily="18" charset="0"/>
              </a:rPr>
              <a:t> – единственный способ сохранить свое самое главное богатство - </a:t>
            </a:r>
            <a:r>
              <a:rPr lang="ru-RU" b="1" u="sng" dirty="0" smtClean="0">
                <a:solidFill>
                  <a:schemeClr val="hlink"/>
                </a:solidFill>
                <a:latin typeface="Times New Roman" pitchFamily="18" charset="0"/>
              </a:rPr>
              <a:t>жизнь, здоровье и трудоспособность. 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</a:rPr>
              <a:t>Она должна быть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неотъемлемой и строго выполняемой частью</a:t>
            </a:r>
            <a:r>
              <a:rPr lang="ru-RU" b="1" dirty="0" smtClean="0">
                <a:latin typeface="Times New Roman" pitchFamily="18" charset="0"/>
              </a:rPr>
              <a:t> его трудовых обязанностей.</a:t>
            </a:r>
            <a:endParaRPr lang="en-US" b="1" dirty="0" smtClean="0">
              <a:latin typeface="Times New Roman" pitchFamily="18" charset="0"/>
            </a:endParaRPr>
          </a:p>
        </p:txBody>
      </p:sp>
      <p:pic>
        <p:nvPicPr>
          <p:cNvPr id="16387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-64077" y="115887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 idx="4294967295"/>
          </p:nvPr>
        </p:nvSpPr>
        <p:spPr>
          <a:xfrm>
            <a:off x="0" y="1628775"/>
            <a:ext cx="9143999" cy="2519363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588824"/>
                </a:solidFill>
                <a:latin typeface="Times New Roman" pitchFamily="18" charset="0"/>
              </a:rPr>
              <a:t>Основной и фундаментальный принцип охраны труда –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предотвращение </a:t>
            </a:r>
            <a:r>
              <a:rPr lang="ru-RU" sz="3200" b="1" dirty="0" smtClean="0">
                <a:solidFill>
                  <a:srgbClr val="588824"/>
                </a:solidFill>
                <a:latin typeface="Times New Roman" pitchFamily="18" charset="0"/>
              </a:rPr>
              <a:t>производственного травматизма и профессиональной заболеваемости. </a:t>
            </a:r>
            <a:br>
              <a:rPr lang="ru-RU" sz="3200" b="1" dirty="0" smtClean="0">
                <a:solidFill>
                  <a:srgbClr val="588824"/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588824"/>
                </a:solidFill>
                <a:latin typeface="Times New Roman" pitchFamily="18" charset="0"/>
              </a:rPr>
              <a:t>На это должны быть направлены все мероприятия охраны труда.</a:t>
            </a:r>
            <a:endParaRPr lang="en-US" sz="3200" b="1" dirty="0" smtClean="0">
              <a:solidFill>
                <a:srgbClr val="588824"/>
              </a:solidFill>
              <a:latin typeface="Times New Roman" pitchFamily="18" charset="0"/>
            </a:endParaRPr>
          </a:p>
        </p:txBody>
      </p:sp>
      <p:sp>
        <p:nvSpPr>
          <p:cNvPr id="17410" name="Subtitle 2"/>
          <p:cNvSpPr>
            <a:spLocks noGrp="1"/>
          </p:cNvSpPr>
          <p:nvPr>
            <p:ph type="subTitle" idx="4294967295"/>
          </p:nvPr>
        </p:nvSpPr>
        <p:spPr>
          <a:xfrm>
            <a:off x="0" y="4652963"/>
            <a:ext cx="8748713" cy="1800225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</a:rPr>
              <a:t>Вовремя предотвратить несчастный случай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</a:rPr>
              <a:t>– главная цель, 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</a:rPr>
              <a:t>задача, основной принцип в деле обеспечения охраны труда.</a:t>
            </a:r>
            <a:endParaRPr lang="en-US" b="1" u="sng" dirty="0" smtClean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7411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4294967295"/>
          </p:nvPr>
        </p:nvSpPr>
        <p:spPr>
          <a:xfrm>
            <a:off x="107950" y="908050"/>
            <a:ext cx="8928100" cy="50657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dirty="0" smtClean="0">
                <a:solidFill>
                  <a:srgbClr val="588824"/>
                </a:solidFill>
                <a:latin typeface="Times New Roman" pitchFamily="18" charset="0"/>
              </a:rPr>
              <a:t>			</a:t>
            </a:r>
          </a:p>
          <a:p>
            <a:pPr eaLnBrk="1" hangingPunct="1">
              <a:buFont typeface="Arial" charset="0"/>
              <a:buNone/>
            </a:pPr>
            <a:r>
              <a:rPr lang="ru-RU" sz="2800" b="1" dirty="0" smtClean="0">
                <a:solidFill>
                  <a:srgbClr val="588824"/>
                </a:solidFill>
                <a:latin typeface="Times New Roman" pitchFamily="18" charset="0"/>
              </a:rPr>
              <a:t>			Анализ показывает, что большинство причин травматизма со смертельным исходом обусловлены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«человеческим фактором»</a:t>
            </a:r>
            <a:r>
              <a:rPr lang="ru-RU" sz="2800" b="1" dirty="0" smtClean="0">
                <a:solidFill>
                  <a:srgbClr val="588824"/>
                </a:solidFill>
                <a:latin typeface="Times New Roman" pitchFamily="18" charset="0"/>
              </a:rPr>
              <a:t>, а уж потом – техническими причинами. </a:t>
            </a:r>
          </a:p>
          <a:p>
            <a:pPr eaLnBrk="1" hangingPunct="1">
              <a:buFont typeface="Arial" charset="0"/>
              <a:buNone/>
            </a:pPr>
            <a:r>
              <a:rPr lang="ru-RU" sz="2800" b="1" dirty="0" smtClean="0">
                <a:solidFill>
                  <a:srgbClr val="588824"/>
                </a:solidFill>
                <a:latin typeface="Times New Roman" pitchFamily="18" charset="0"/>
              </a:rPr>
              <a:t>	Именно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«человеческий фактор»</a:t>
            </a:r>
            <a:r>
              <a:rPr lang="ru-RU" sz="2800" b="1" dirty="0" smtClean="0">
                <a:solidFill>
                  <a:srgbClr val="588824"/>
                </a:solidFill>
                <a:latin typeface="Times New Roman" pitchFamily="18" charset="0"/>
              </a:rPr>
              <a:t>, когда работник, не владеющий соответствующими знаниями и</a:t>
            </a:r>
            <a:r>
              <a:rPr lang="be-BY" sz="2800" b="1" dirty="0" smtClean="0">
                <a:solidFill>
                  <a:srgbClr val="588824"/>
                </a:solidFill>
                <a:latin typeface="Times New Roman" pitchFamily="18" charset="0"/>
              </a:rPr>
              <a:t> умениями по охране труда, оказывается не готовым к действиям, обеспечивающим безопасность его самого и окружающих из-за недоучета «человеческого фактора» и своей «убежденности» в безопасности производства и своей «удачливости».</a:t>
            </a:r>
            <a:endParaRPr lang="en-US" sz="2800" b="1" dirty="0" smtClean="0">
              <a:solidFill>
                <a:srgbClr val="588824"/>
              </a:solidFill>
              <a:latin typeface="Times New Roman" pitchFamily="18" charset="0"/>
            </a:endParaRPr>
          </a:p>
        </p:txBody>
      </p:sp>
      <p:pic>
        <p:nvPicPr>
          <p:cNvPr id="20482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4294967295"/>
          </p:nvPr>
        </p:nvSpPr>
        <p:spPr>
          <a:xfrm>
            <a:off x="107504" y="116632"/>
            <a:ext cx="8928100" cy="50657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588824"/>
                </a:solidFill>
                <a:latin typeface="Times New Roman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ru-RU" sz="2400" b="1" dirty="0" smtClean="0">
                <a:solidFill>
                  <a:srgbClr val="588824"/>
                </a:solidFill>
                <a:latin typeface="Times New Roman" pitchFamily="18" charset="0"/>
                <a:cs typeface="Times New Roman" panose="02020603050405020304" pitchFamily="18" charset="0"/>
              </a:rPr>
              <a:t>		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контроль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организационными структурами Белорусского профсоюза работников агропромышленного комплекса осуществляется в соответствии с принципами: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социального партнерства между профсоюзами, государственными органами и иными организациями;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законности при осуществлении общественного контроля и ответственности профсоюзов, их представителей за нарушения законодательства при его осуществлении.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контроль осуществляется профсоюзами в формах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проверок, мониторингов, участия в работе коллегиальных органов, комиссий, а также иных формах, предусмотренных законодательством, коллективными договорами (соглашениями).</a:t>
            </a:r>
          </a:p>
          <a:p>
            <a:pPr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588824"/>
                </a:solidFill>
                <a:latin typeface="Times New Roman" pitchFamily="18" charset="0"/>
              </a:rPr>
              <a:t>	</a:t>
            </a:r>
            <a:endParaRPr lang="en-US" sz="2400" b="1" dirty="0" smtClean="0">
              <a:solidFill>
                <a:srgbClr val="588824"/>
              </a:solidFill>
              <a:latin typeface="Times New Roman" pitchFamily="18" charset="0"/>
            </a:endParaRPr>
          </a:p>
        </p:txBody>
      </p:sp>
      <p:pic>
        <p:nvPicPr>
          <p:cNvPr id="20482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1" y="1"/>
            <a:ext cx="1187624" cy="113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71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 idx="4294967295"/>
          </p:nvPr>
        </p:nvSpPr>
        <p:spPr>
          <a:xfrm>
            <a:off x="107950" y="333375"/>
            <a:ext cx="8928100" cy="6264275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Полномочиями на осуществление общественного контроля на протяжении всего срока пребывания в должности обладают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председателей, заместителей председателей республиканских, областных, городских и районных органов профсоюзов, свыше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председателей профкомов, из них освобожденных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чел.</a:t>
            </a:r>
            <a:b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588824"/>
                </a:solidFill>
                <a:latin typeface="Times New Roman" pitchFamily="18" charset="0"/>
              </a:rPr>
              <a:t>	</a:t>
            </a:r>
            <a:endParaRPr lang="en-US" sz="3200" b="1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26626" name="Picture 3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55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 idx="4294967295"/>
          </p:nvPr>
        </p:nvSpPr>
        <p:spPr>
          <a:xfrm>
            <a:off x="107950" y="333375"/>
            <a:ext cx="8928100" cy="6264275"/>
          </a:xfrm>
        </p:spPr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 техническими инспекторами труда проведены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плановая проверка, а также обследовано в виде мониторингов с оказанием методической помощи по вопросам охраны труда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независимо от формы собственности. Всего –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658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организаций.</a:t>
            </a:r>
            <a:b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5519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нного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техническими инспекторами труда нанимателям выдано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589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 и рекомендаций об устранении 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об охране труда.</a:t>
            </a:r>
            <a:b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 smtClean="0">
              <a:solidFill>
                <a:schemeClr val="accent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3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1" y="1"/>
            <a:ext cx="102495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7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1268760"/>
            <a:ext cx="7488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Агропромышленный комплекс </a:t>
            </a:r>
            <a:r>
              <a:rPr lang="ru-RU" sz="3600" dirty="0" smtClean="0">
                <a:solidFill>
                  <a:srgbClr val="5888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это </a:t>
            </a:r>
            <a:r>
              <a:rPr lang="ru-RU" sz="3600" dirty="0">
                <a:solidFill>
                  <a:srgbClr val="5888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важнейшая жизнеобеспечивающая сфера деятельности человека, определяющая не только продовольственную безопасность нации, но в значительной мере социальную  и политическую стабильность в обществе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29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 idx="4294967295"/>
          </p:nvPr>
        </p:nvSpPr>
        <p:spPr>
          <a:xfrm>
            <a:off x="107950" y="333375"/>
            <a:ext cx="8928100" cy="6264275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588824"/>
                </a:solidFill>
                <a:latin typeface="Times New Roman" pitchFamily="18" charset="0"/>
              </a:rPr>
              <a:t>	        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В 2017 году численность общественных        		    инспекторов по охране труда составила </a:t>
            </a:r>
            <a:b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10354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человек, </a:t>
            </a:r>
            <a:b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общественных комиссий по охране труда –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2129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. </a:t>
            </a:r>
            <a:b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  </a:t>
            </a:r>
            <a:b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Общественными инспекторами по охране труда выдано более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30 тыс.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рекомендация на устранение более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65 тыс.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нарушений законодательства. </a:t>
            </a:r>
            <a:b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  </a:t>
            </a:r>
            <a:b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  За 2017 год в организациях агропромышленного комплекса прошли обучение и повышение квалификации более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9 тыс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. общественных инспекторов и профсоюзных активистов.</a:t>
            </a:r>
            <a:endParaRPr lang="en-US" sz="2800" b="1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26626" name="Picture 3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 idx="4294967295"/>
          </p:nvPr>
        </p:nvSpPr>
        <p:spPr>
          <a:xfrm>
            <a:off x="107950" y="333375"/>
            <a:ext cx="8928100" cy="6264275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сельскохозяйственных организациях 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отраслевого профсоюза за 2017 год из расследованных несчастных случаях со смертельным исходом в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случаях 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- 1) работники находились в состоянии алкогольного опьянения и получили тяжелые травмы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работников    (2016 год - 10).</a:t>
            </a:r>
            <a:b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588824"/>
                </a:solidFill>
                <a:latin typeface="Times New Roman" pitchFamily="18" charset="0"/>
              </a:rPr>
              <a:t>	</a:t>
            </a:r>
            <a:endParaRPr lang="en-US" sz="3600" b="1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26626" name="Picture 3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1" y="1"/>
            <a:ext cx="1331640" cy="12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9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/>
          <p:cNvSpPr>
            <a:spLocks noGrp="1"/>
          </p:cNvSpPr>
          <p:nvPr>
            <p:ph type="title" idx="4294967295"/>
          </p:nvPr>
        </p:nvSpPr>
        <p:spPr>
          <a:xfrm>
            <a:off x="1403350" y="549275"/>
            <a:ext cx="7561263" cy="533400"/>
          </a:xfrm>
        </p:spPr>
        <p:txBody>
          <a:bodyPr/>
          <a:lstStyle/>
          <a:p>
            <a:pPr algn="l" eaLnBrk="1" hangingPunct="1"/>
            <a:r>
              <a:rPr lang="ru-RU" sz="2400" b="1" smtClean="0">
                <a:solidFill>
                  <a:srgbClr val="FF0000"/>
                </a:solidFill>
              </a:rPr>
              <a:t>РАБОТНИК ОБЯЗАН НЕУКОСНИТЕЛЬНО СОБЛЮДАТЬ ОБЯЗАННОСТИ ПО ОХРАНЕ ТРУДА, ПРЕДУСМОТРЕННЫЕ СТ. 232 ТРУДОВОГО КОДЕКСА, 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А ИМЕННО:</a:t>
            </a:r>
            <a:r>
              <a:rPr lang="ru-RU" sz="3200" smtClean="0">
                <a:solidFill>
                  <a:srgbClr val="FF0000"/>
                </a:solidFill>
              </a:rPr>
              <a:t> </a:t>
            </a:r>
            <a:endParaRPr lang="en-US" sz="3200" smtClean="0">
              <a:solidFill>
                <a:srgbClr val="FF0000"/>
              </a:solidFill>
            </a:endParaRPr>
          </a:p>
        </p:txBody>
      </p:sp>
      <p:sp>
        <p:nvSpPr>
          <p:cNvPr id="22530" name="Content Placeholder 5"/>
          <p:cNvSpPr>
            <a:spLocks noGrp="1"/>
          </p:cNvSpPr>
          <p:nvPr>
            <p:ph sz="half" idx="4294967295"/>
          </p:nvPr>
        </p:nvSpPr>
        <p:spPr>
          <a:xfrm>
            <a:off x="107950" y="1628775"/>
            <a:ext cx="8928100" cy="4186238"/>
          </a:xfrm>
        </p:spPr>
        <p:txBody>
          <a:bodyPr/>
          <a:lstStyle/>
          <a:p>
            <a:r>
              <a:rPr lang="ru-RU" sz="1800" b="1" smtClean="0">
                <a:solidFill>
                  <a:srgbClr val="588824"/>
                </a:solidFill>
              </a:rPr>
              <a:t>соблюдать требования по охране труда, а также правила поведения на территории организации, в производственных, вспомогательных и бытовых помещениях;</a:t>
            </a:r>
          </a:p>
          <a:p>
            <a:r>
              <a:rPr lang="ru-RU" sz="1800" b="1" smtClean="0">
                <a:solidFill>
                  <a:srgbClr val="588824"/>
                </a:solidFill>
              </a:rPr>
              <a:t>выполнять нормы и обязательства по охране труда, предусмотренные коллективным договором, соглашением, трудовым договором и правилами внутреннего трудового распорядка;</a:t>
            </a:r>
          </a:p>
          <a:p>
            <a:r>
              <a:rPr lang="ru-RU" sz="1800" b="1" smtClean="0">
                <a:solidFill>
                  <a:srgbClr val="588824"/>
                </a:solidFill>
              </a:rPr>
              <a:t>правильно использовать предоставленные ему средства индивидуальной защиты, а в случае их отсутствия незамедлительно уведомлять об этом непосредственного руководителя;</a:t>
            </a:r>
          </a:p>
          <a:p>
            <a:r>
              <a:rPr lang="ru-RU" sz="1800" b="1" smtClean="0">
                <a:solidFill>
                  <a:srgbClr val="588824"/>
                </a:solidFill>
              </a:rPr>
              <a:t>проходить в установленном порядке предварительные, периодические и внеочередные (при ухудшении состояния здоровья) медицинские осмотры, обучение, переподготовку, стажировку, инструктаж, повышение квалификации и проверку знаний по вопросам охраны труда;</a:t>
            </a:r>
          </a:p>
          <a:p>
            <a:r>
              <a:rPr lang="ru-RU" sz="1800" b="1" smtClean="0">
                <a:solidFill>
                  <a:srgbClr val="588824"/>
                </a:solidFill>
              </a:rPr>
              <a:t>оказывать содействие и сотрудничать с нанимателем в деле обеспечения здоровых и безопасных условий труда, немедленно сообщать непосредственному руководителю о несчастном случае, происшедшем на производстве, а также о ситуациях, которые создают угрозу здоровью и жизни для него или окружающих людей.</a:t>
            </a:r>
            <a:endParaRPr lang="en-US" sz="1800" b="1" smtClean="0">
              <a:solidFill>
                <a:srgbClr val="588824"/>
              </a:solidFill>
            </a:endParaRPr>
          </a:p>
        </p:txBody>
      </p:sp>
      <p:pic>
        <p:nvPicPr>
          <p:cNvPr id="22531" name="Picture 5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692275" y="476250"/>
            <a:ext cx="6770688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Основными причинами гибели и травматизма работников на производстве являются:</a:t>
            </a:r>
            <a:endParaRPr lang="en-US" sz="2400" b="1" smtClean="0">
              <a:solidFill>
                <a:srgbClr val="FF0000"/>
              </a:solidFill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49263" y="1484313"/>
            <a:ext cx="8229600" cy="4489450"/>
          </a:xfrm>
        </p:spPr>
        <p:txBody>
          <a:bodyPr/>
          <a:lstStyle/>
          <a:p>
            <a:r>
              <a:rPr lang="ru-RU" sz="1800" smtClean="0">
                <a:solidFill>
                  <a:srgbClr val="588824"/>
                </a:solidFill>
              </a:rPr>
              <a:t>грубое нарушение требований локальных нормативных правовых актов по охране труда и правил внутреннего трудового распорядка, трудовой и производственной дисциплины;</a:t>
            </a:r>
          </a:p>
          <a:p>
            <a:r>
              <a:rPr lang="ru-RU" sz="1800" smtClean="0">
                <a:solidFill>
                  <a:srgbClr val="588824"/>
                </a:solidFill>
              </a:rPr>
              <a:t>невыполнение руководителями и специалистами обязанностей по охране труда;</a:t>
            </a:r>
          </a:p>
          <a:p>
            <a:r>
              <a:rPr lang="ru-RU" sz="1800" smtClean="0">
                <a:solidFill>
                  <a:srgbClr val="588824"/>
                </a:solidFill>
              </a:rPr>
              <a:t>нарушение потерпевшими трудовой и производственной дисциплины, требований нормативных правовых актов по охране труда;</a:t>
            </a:r>
          </a:p>
          <a:p>
            <a:r>
              <a:rPr lang="ru-RU" sz="1800" smtClean="0">
                <a:solidFill>
                  <a:srgbClr val="588824"/>
                </a:solidFill>
              </a:rPr>
              <a:t>недостатки в проведении обучения и инструктировании работающих, и как следствие, незнание ими и невыполнение требований правил и норм по охране труда;</a:t>
            </a:r>
          </a:p>
          <a:p>
            <a:r>
              <a:rPr lang="ru-RU" sz="1800" smtClean="0">
                <a:solidFill>
                  <a:srgbClr val="588824"/>
                </a:solidFill>
              </a:rPr>
              <a:t>допуск к работе работников, не прошедших обучение, инструктаж и проверку знаний по вопросам охраны труда;</a:t>
            </a:r>
          </a:p>
          <a:p>
            <a:r>
              <a:rPr lang="ru-RU" sz="1800" smtClean="0">
                <a:solidFill>
                  <a:srgbClr val="588824"/>
                </a:solidFill>
              </a:rPr>
              <a:t>нарушение требований безопасности при эксплуатации транспортных средств, машин, механизмов, оборудования;</a:t>
            </a:r>
          </a:p>
          <a:p>
            <a:r>
              <a:rPr lang="ru-RU" sz="1800" smtClean="0">
                <a:solidFill>
                  <a:srgbClr val="588824"/>
                </a:solidFill>
              </a:rPr>
              <a:t>низкий уровень проведения контроля за соблюдением законодательства об охране труда в организациях. </a:t>
            </a:r>
            <a:endParaRPr lang="en-US" sz="1800" smtClean="0">
              <a:solidFill>
                <a:srgbClr val="588824"/>
              </a:solidFill>
            </a:endParaRPr>
          </a:p>
          <a:p>
            <a:pPr eaLnBrk="1" hangingPunct="1"/>
            <a:endParaRPr lang="en-US" sz="1800" smtClean="0">
              <a:solidFill>
                <a:srgbClr val="588824"/>
              </a:solidFill>
            </a:endParaRPr>
          </a:p>
          <a:p>
            <a:pPr eaLnBrk="1" hangingPunct="1"/>
            <a:endParaRPr lang="en-US" sz="1600" smtClean="0">
              <a:solidFill>
                <a:srgbClr val="4F6228"/>
              </a:solidFill>
            </a:endParaRPr>
          </a:p>
        </p:txBody>
      </p:sp>
      <p:pic>
        <p:nvPicPr>
          <p:cNvPr id="19459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altLang="ru-RU" sz="4000" b="1">
                <a:solidFill>
                  <a:srgbClr val="FF0066"/>
                </a:solidFill>
              </a:rPr>
              <a:t/>
            </a:r>
            <a:br>
              <a:rPr lang="ru-RU" altLang="ru-RU" sz="4000" b="1">
                <a:solidFill>
                  <a:srgbClr val="FF0066"/>
                </a:solidFill>
              </a:rPr>
            </a:br>
            <a:r>
              <a:rPr lang="ru-RU" altLang="ru-RU" sz="4000" b="1">
                <a:solidFill>
                  <a:srgbClr val="FF0066"/>
                </a:solidFill>
              </a:rPr>
              <a:t/>
            </a:r>
            <a:br>
              <a:rPr lang="ru-RU" altLang="ru-RU" sz="4000" b="1">
                <a:solidFill>
                  <a:srgbClr val="FF0066"/>
                </a:solidFill>
              </a:rPr>
            </a:br>
            <a:r>
              <a:rPr lang="ru-RU" altLang="ru-RU" sz="3200"/>
              <a:t/>
            </a:r>
            <a:br>
              <a:rPr lang="ru-RU" altLang="ru-RU" sz="3200"/>
            </a:br>
            <a:endParaRPr lang="ru-RU" altLang="ru-RU" sz="3200"/>
          </a:p>
        </p:txBody>
      </p:sp>
      <p:pic>
        <p:nvPicPr>
          <p:cNvPr id="22542" name="Picture 14" descr="IMG_826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0"/>
            <a:ext cx="4267200" cy="350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34290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 altLang="ru-RU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3873500" y="17303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2549" name="Picture 21" descr="ВЕСЕННЕЙ СТРАДЕ23032017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0" name="Picture 22" descr="СЕВ без ТРАВМ23032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3" name="Picture 25" descr="2017-05-22 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8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2017-05-22 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2362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0"/>
            <a:ext cx="464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altLang="ru-RU" sz="4000" b="1">
                <a:solidFill>
                  <a:srgbClr val="FF0066"/>
                </a:solidFill>
              </a:rPr>
              <a:t/>
            </a:r>
            <a:br>
              <a:rPr lang="ru-RU" altLang="ru-RU" sz="4000" b="1">
                <a:solidFill>
                  <a:srgbClr val="FF0066"/>
                </a:solidFill>
              </a:rPr>
            </a:br>
            <a:r>
              <a:rPr lang="ru-RU" altLang="ru-RU" sz="4000" b="1">
                <a:solidFill>
                  <a:srgbClr val="FF0066"/>
                </a:solidFill>
              </a:rPr>
              <a:t/>
            </a:r>
            <a:br>
              <a:rPr lang="ru-RU" altLang="ru-RU" sz="4000" b="1">
                <a:solidFill>
                  <a:srgbClr val="FF0066"/>
                </a:solidFill>
              </a:rPr>
            </a:br>
            <a:r>
              <a:rPr lang="ru-RU" altLang="ru-RU" sz="3200"/>
              <a:t/>
            </a:r>
            <a:br>
              <a:rPr lang="ru-RU" altLang="ru-RU" sz="3200"/>
            </a:br>
            <a:endParaRPr lang="ru-RU" altLang="ru-RU" sz="320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4290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 altLang="ru-RU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3873500" y="17303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1" name="Rectangle 11"/>
          <p:cNvSpPr>
            <a:spLocks noGrp="1" noChangeArrowheads="1"/>
          </p:cNvSpPr>
          <p:nvPr>
            <p:ph sz="quarter" idx="4"/>
          </p:nvPr>
        </p:nvSpPr>
        <p:spPr>
          <a:xfrm>
            <a:off x="2438400" y="4038600"/>
            <a:ext cx="4038600" cy="2187575"/>
          </a:xfrm>
        </p:spPr>
        <p:txBody>
          <a:bodyPr/>
          <a:lstStyle/>
          <a:p>
            <a:endParaRPr lang="ru-RU" altLang="ru-RU" sz="2400"/>
          </a:p>
        </p:txBody>
      </p:sp>
      <p:pic>
        <p:nvPicPr>
          <p:cNvPr id="25613" name="Picture 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3959225"/>
            <a:ext cx="4267200" cy="2898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152400" y="-92075"/>
            <a:ext cx="86106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1600" b="1" u="sng">
                <a:solidFill>
                  <a:srgbClr val="FF0066"/>
                </a:solidFill>
                <a:latin typeface="Times New Roman" panose="02020603050405020304" pitchFamily="18" charset="0"/>
              </a:rPr>
              <a:t>Для облегчения проведения обучения</a:t>
            </a:r>
            <a:r>
              <a:rPr lang="ru-RU" altLang="ru-RU" sz="1600" b="1">
                <a:solidFill>
                  <a:srgbClr val="0066FF"/>
                </a:solidFill>
                <a:latin typeface="Times New Roman" panose="02020603050405020304" pitchFamily="18" charset="0"/>
              </a:rPr>
              <a:t> по охране труда при массовых полевых работах       </a:t>
            </a:r>
            <a:r>
              <a:rPr lang="ru-RU" altLang="ru-RU" sz="1600" b="1" u="sng">
                <a:solidFill>
                  <a:srgbClr val="FF0066"/>
                </a:solidFill>
                <a:latin typeface="Times New Roman" panose="02020603050405020304" pitchFamily="18" charset="0"/>
              </a:rPr>
              <a:t>и максимальной наглядности</a:t>
            </a:r>
            <a:r>
              <a:rPr lang="ru-RU" altLang="ru-RU" sz="1600" b="1">
                <a:solidFill>
                  <a:srgbClr val="0066FF"/>
                </a:solidFill>
                <a:latin typeface="Times New Roman" panose="02020603050405020304" pitchFamily="18" charset="0"/>
              </a:rPr>
              <a:t> разработаны инструкции по охране труда в виде                    </a:t>
            </a:r>
            <a:r>
              <a:rPr lang="ru-RU" altLang="ru-RU" sz="1600" b="1" u="sng">
                <a:solidFill>
                  <a:srgbClr val="FF0066"/>
                </a:solidFill>
                <a:latin typeface="Times New Roman" panose="02020603050405020304" pitchFamily="18" charset="0"/>
              </a:rPr>
              <a:t>видео-презентаций</a:t>
            </a:r>
            <a:r>
              <a:rPr lang="ru-RU" altLang="ru-RU" sz="1600" b="1">
                <a:solidFill>
                  <a:srgbClr val="0066FF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/>
            <a:r>
              <a:rPr lang="ru-RU" altLang="ru-RU" sz="1600" b="1" i="1">
                <a:solidFill>
                  <a:srgbClr val="0066FF"/>
                </a:solidFill>
                <a:latin typeface="Times New Roman" panose="02020603050405020304" pitchFamily="18" charset="0"/>
              </a:rPr>
              <a:t>«Правила по охране труда при проведении весенне-полевых работ»; </a:t>
            </a:r>
          </a:p>
          <a:p>
            <a:pPr algn="just"/>
            <a:r>
              <a:rPr lang="ru-RU" altLang="ru-RU" sz="1600" b="1" i="1">
                <a:solidFill>
                  <a:srgbClr val="0066FF"/>
                </a:solidFill>
                <a:latin typeface="Times New Roman" panose="02020603050405020304" pitchFamily="18" charset="0"/>
              </a:rPr>
              <a:t>«Правила по охране труда при заготовке кормов»; </a:t>
            </a:r>
          </a:p>
          <a:p>
            <a:pPr algn="just"/>
            <a:r>
              <a:rPr lang="ru-RU" altLang="ru-RU" sz="1600" b="1" i="1">
                <a:solidFill>
                  <a:srgbClr val="0066FF"/>
                </a:solidFill>
                <a:latin typeface="Times New Roman" panose="02020603050405020304" pitchFamily="18" charset="0"/>
              </a:rPr>
              <a:t>«Правила по охране труда при работе на зерноуборочных комбайнах и послеуборочной обработке продукции растениеводства».</a:t>
            </a:r>
          </a:p>
        </p:txBody>
      </p:sp>
      <p:pic>
        <p:nvPicPr>
          <p:cNvPr id="25615" name="Picture 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47800"/>
            <a:ext cx="4114800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26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4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1"/>
            <a:ext cx="573419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часто повторяющиеся нарушения, выявленные в ходе проверок техническими инспекторами на уборке: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отсутствие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защитных ограждений зубчатых, цепных, карданных и ременных передач;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отсутствие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замков для закрытия решеток завальных ям, люков бункеров для зерна, не ограждены приямки норий;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не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организован в полном объеме периодический контроль по охране труда (отсутствовали журналы ежедневного контроля);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не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проводится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предрейсовый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контроль должностными лицами;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нарушение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 Правил по электробезопасности;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журналы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регистрации инструктажа ведутся не в полном соответствии с утвержденной инструкцией;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отсутствуют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инструкции по охране труда на рабочих местах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зернотоков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лестницы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изготовлены с нарушениями требований безопасности, не прошли испытание статической нагрузкой и не имеют инвентарных номеров;</a:t>
            </a:r>
          </a:p>
          <a:p>
            <a:pPr indent="441960" algn="just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выданная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спецодежда и обувь не использовалась во время работы, временным работникам не выдавалась.</a:t>
            </a:r>
            <a:endParaRPr lang="ru-RU" sz="2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ctrTitle" idx="4294967295"/>
          </p:nvPr>
        </p:nvSpPr>
        <p:spPr>
          <a:xfrm>
            <a:off x="107950" y="692150"/>
            <a:ext cx="8928100" cy="5905500"/>
          </a:xfrm>
        </p:spPr>
        <p:txBody>
          <a:bodyPr/>
          <a:lstStyle/>
          <a:p>
            <a:pPr algn="l" eaLnBrk="1" hangingPunct="1"/>
            <a:r>
              <a:rPr lang="ru-RU" sz="2800" smtClean="0">
                <a:solidFill>
                  <a:srgbClr val="588824"/>
                </a:solidFill>
                <a:latin typeface="Times New Roman" pitchFamily="18" charset="0"/>
              </a:rPr>
              <a:t>	     	</a:t>
            </a:r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На качественно новый уровень 			        необходимо поднять работу по осуществлению контроля за соблюдением требований охраны труда в организациях. Очень важно, чтобы функция контроля отождествлялась не только со специалистом по охране труда, а стала бы повседневной и постоянной обязанностью всех специалистов и руководителей структурных подразделений организации. </a:t>
            </a:r>
            <a:b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	Свою роль в осуществлении периодического контроля за соблюдением требований законодательства</a:t>
            </a: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об охране труда призваны обеспечивать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  <a:t>общественные инспектора по охране труда и профсоюзные комитеты</a:t>
            </a:r>
            <a:r>
              <a:rPr lang="ru-RU" sz="2800" smtClean="0">
                <a:solidFill>
                  <a:srgbClr val="588824"/>
                </a:solidFill>
                <a:latin typeface="Times New Roman" pitchFamily="18" charset="0"/>
              </a:rPr>
              <a:t>.</a:t>
            </a:r>
            <a:endParaRPr lang="en-US" sz="2800" smtClean="0">
              <a:solidFill>
                <a:srgbClr val="588824"/>
              </a:solidFill>
              <a:latin typeface="Times New Roman" pitchFamily="18" charset="0"/>
            </a:endParaRPr>
          </a:p>
        </p:txBody>
      </p:sp>
      <p:pic>
        <p:nvPicPr>
          <p:cNvPr id="23554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9262" y="2054225"/>
            <a:ext cx="8587233" cy="39195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 один комплекс машин, ни одна экономическая программа, ни один назначаемый управленец, по своей отдаче и эффективности, не заменит наличия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ХОЗЯИНА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земле».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				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А.Н. Энгельгардт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Батищево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1872 год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347864" cy="68395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3568" y="1844824"/>
            <a:ext cx="8587233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5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sz="150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395"/>
            <a:ext cx="5796135" cy="2184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365103"/>
            <a:ext cx="5796135" cy="2468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04866"/>
            <a:ext cx="5796136" cy="215452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9262" y="2054225"/>
            <a:ext cx="8587233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«ХОЗЯИНА»</a:t>
            </a:r>
            <a:endParaRPr lang="en-US" sz="6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6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 idx="4294967295"/>
          </p:nvPr>
        </p:nvSpPr>
        <p:spPr>
          <a:xfrm>
            <a:off x="215900" y="333375"/>
            <a:ext cx="8172524" cy="6335713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588824"/>
                </a:solidFill>
                <a:latin typeface="Times New Roman" pitchFamily="18" charset="0"/>
              </a:rPr>
              <a:t>	          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Белорусский профсоюз работников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			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агропромышленного комплекса 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объединяет: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областных,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Минский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городской и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117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районный комитет профсоюза,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23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объединенных первичных профсоюзных организаций, с общей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</a:rPr>
              <a:t>численностью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первичных профсоюзных организаций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3124.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495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профсоюза, из них: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517 848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профсоюза, работающих в организациях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отрасли,   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45 850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профсоюза студентов и учащихся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29 797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неработающих членов профсоюза, состоящих на профсоюзном учете.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25602" name="Picture 3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179388" y="0"/>
            <a:ext cx="1512292" cy="144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3"/>
            <a:ext cx="9144000" cy="105276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НАРУШЕНИЯ ЗАКОНОДАТЕЛЬСТВА ОБ ОХРАНЕ ТРУДА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Picture 2" descr="D:\фото печать\Изображение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9"/>
            <a:ext cx="4392488" cy="568863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80728"/>
            <a:ext cx="4752528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3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4"/>
    </mc:Choice>
    <mc:Fallback xmlns="">
      <p:transition spd="slow" advTm="2048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3"/>
            <a:ext cx="9144000" cy="105276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НАРУШЕНИЯ ЗАКОНОДАТЕЛЬСТВА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ОБ ОХРАНЕ ТРУДА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866029" cy="5400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13453"/>
            <a:ext cx="4608512" cy="541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4"/>
    </mc:Choice>
    <mc:Fallback xmlns="">
      <p:transition spd="slow" advTm="2048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3"/>
            <a:ext cx="9144000" cy="105276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НАРУШЕНИЯ ЗАКОНОДАТЕЛЬСТВА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ОБ ОХРАНЕ ТРУДА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" y="1007435"/>
            <a:ext cx="4266213" cy="54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07434"/>
            <a:ext cx="4393183" cy="54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2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4"/>
    </mc:Choice>
    <mc:Fallback xmlns="">
      <p:transition spd="slow" advTm="2048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3"/>
            <a:ext cx="9144000" cy="105276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НАРУШЕНИЯ ЗАКОНОДАТЕЛЬСТВА ОБ ОХРАНЕ ТРУДА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46449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4608637" cy="568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1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4"/>
    </mc:Choice>
    <mc:Fallback xmlns="">
      <p:transition spd="slow" advTm="2048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3568" y="1844824"/>
            <a:ext cx="8587233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150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2348880"/>
            <a:ext cx="612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33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" y="0"/>
            <a:ext cx="2615871" cy="342899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85" y="1"/>
            <a:ext cx="3157151" cy="3428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1" y="1"/>
            <a:ext cx="3347864" cy="3428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8"/>
            <a:ext cx="3059832" cy="3429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0" y="3428996"/>
            <a:ext cx="3342425" cy="3429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23" y="3428997"/>
            <a:ext cx="2952328" cy="342900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9262" y="2054225"/>
            <a:ext cx="8587233" cy="360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«ХОЗЯИН» ЕСТЬ</a:t>
            </a:r>
            <a:endParaRPr lang="en-US" sz="6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68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3"/>
            <a:ext cx="9036496" cy="764727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ТАК ДОЛЖНО БЫТЬ В КАЖДОЙ ОРГАНИЗАЦИИ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76066"/>
            <a:ext cx="3866029" cy="5805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76066"/>
            <a:ext cx="4680520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1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1"/>
    </mc:Choice>
    <mc:Fallback xmlns="">
      <p:transition spd="slow" advTm="1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3"/>
            <a:ext cx="9036496" cy="764727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ТАК ДОЛЖНО БЫТЬ В КАЖДОЙ ОРГАНИЗАЦИИ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" y="620688"/>
            <a:ext cx="4411126" cy="3861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53" y="620688"/>
            <a:ext cx="4716016" cy="3717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" y="4170948"/>
            <a:ext cx="9144000" cy="2721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9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1"/>
    </mc:Choice>
    <mc:Fallback xmlns="">
      <p:transition spd="slow" advTm="1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3"/>
            <a:ext cx="9144000" cy="764727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3200" dirty="0">
                <a:solidFill>
                  <a:srgbClr val="FF0000"/>
                </a:solidFill>
              </a:rPr>
              <a:t>ТАК ДОЛЖНО БЫТЬ В КАЖДОЙ ОРГАНИЗАЦИИ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54706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 rot="16544127" flipH="1">
            <a:off x="1714168" y="1190416"/>
            <a:ext cx="571504" cy="1285884"/>
          </a:xfrm>
          <a:prstGeom prst="downArrow">
            <a:avLst>
              <a:gd name="adj1" fmla="val 50000"/>
              <a:gd name="adj2" fmla="val 97272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5102363" flipH="1">
            <a:off x="5887595" y="1682841"/>
            <a:ext cx="571504" cy="1285884"/>
          </a:xfrm>
          <a:prstGeom prst="downArrow">
            <a:avLst>
              <a:gd name="adj1" fmla="val 50000"/>
              <a:gd name="adj2" fmla="val 97272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13960861" flipH="1">
            <a:off x="1028898" y="2971046"/>
            <a:ext cx="571504" cy="1285884"/>
          </a:xfrm>
          <a:prstGeom prst="downArrow">
            <a:avLst>
              <a:gd name="adj1" fmla="val 50000"/>
              <a:gd name="adj2" fmla="val 97272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4"/>
    </mc:Choice>
    <mc:Fallback xmlns="">
      <p:transition spd="slow" advTm="20484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3"/>
          <p:cNvSpPr>
            <a:spLocks noGrp="1"/>
          </p:cNvSpPr>
          <p:nvPr>
            <p:ph type="title" idx="4294967295"/>
          </p:nvPr>
        </p:nvSpPr>
        <p:spPr>
          <a:xfrm>
            <a:off x="395288" y="2997200"/>
            <a:ext cx="8640762" cy="2808288"/>
          </a:xfrm>
        </p:spPr>
        <p:txBody>
          <a:bodyPr/>
          <a:lstStyle/>
          <a:p>
            <a:pPr eaLnBrk="1" hangingPunct="1"/>
            <a:r>
              <a:rPr lang="ru-RU" sz="4800" dirty="0" smtClean="0">
                <a:solidFill>
                  <a:srgbClr val="7ABC32"/>
                </a:solidFill>
                <a:latin typeface="Times New Roman" pitchFamily="18" charset="0"/>
              </a:rPr>
              <a:t>СПАСИБО ЗА ВНИМАНИЕ!</a:t>
            </a:r>
            <a:br>
              <a:rPr lang="ru-RU" sz="4800" dirty="0" smtClean="0">
                <a:solidFill>
                  <a:srgbClr val="7ABC32"/>
                </a:solidFill>
                <a:latin typeface="Times New Roman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hlinkClick r:id="rId2"/>
              </a:rPr>
              <a:t>brcapc@mail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hlinkClick r:id="rId2"/>
              </a:rPr>
              <a:t>.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hlinkClick r:id="rId2"/>
              </a:rPr>
              <a:t>ru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4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</a:rPr>
              <a:t>profapk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</a:rPr>
              <a:t>by</a:t>
            </a:r>
          </a:p>
        </p:txBody>
      </p:sp>
      <p:pic>
        <p:nvPicPr>
          <p:cNvPr id="29698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2339752" y="-3301"/>
            <a:ext cx="4103688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2708920"/>
            <a:ext cx="88569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республиканском уровне заключено 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два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Тарифных соглашения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областном и районном уровнях заключено соответственно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областных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111 районных,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городских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соглашений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5" name="Picture 14" descr="IMG_82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0"/>
            <a:ext cx="7596336" cy="350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339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4263581" y="647912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9024" y="1440075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145" y="1551925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Коллективные договоры заключены и действуют в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2806 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организациях, в том числе заключены впервые в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организациях. </a:t>
            </a:r>
            <a:endParaRPr lang="ru-RU" sz="3600" b="1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отраслевом 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профсоюзе действием коллективного договора охвачено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96,4%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профсоюзных организаций</a:t>
            </a:r>
            <a:endParaRPr lang="ru-RU" sz="36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3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 idx="4294967295"/>
          </p:nvPr>
        </p:nvSpPr>
        <p:spPr>
          <a:xfrm>
            <a:off x="107950" y="260350"/>
            <a:ext cx="8928100" cy="6192838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588824"/>
                </a:solidFill>
                <a:latin typeface="Times New Roman" pitchFamily="18" charset="0"/>
              </a:rPr>
              <a:t>	       	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Основной целью деятельности 		  		Белорусского профсоюза работников 		агропромышленного комплекса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</a:rPr>
              <a:t>является </a:t>
            </a: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защита трудовых, профессиональных, социально-экономических прав и законных интересов членов профсоюза.</a:t>
            </a:r>
            <a:b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Методы достижения этой цели отражены в </a:t>
            </a: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Генеральном, Тарифном, областных и районных соглашениях в разделе «Охрана труда»,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в котором стороны обязуются проводить совместную работу, направленную на реализацию государственной политики в области охраны труда и экологической безопасности, признавая приоритетным направлением своей деятельности сохранение жизни и здоровья работников, и, как следствие, продублированы </a:t>
            </a:r>
            <a:r>
              <a:rPr lang="ru-RU" sz="2600" b="1" dirty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в коллективных договорах.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3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0" y="0"/>
            <a:ext cx="16557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-32676" y="-44099"/>
            <a:ext cx="1522567" cy="145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55183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24744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год возвращено и доплачено членам профсоюза денег на сумму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470 791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рублей, защищены права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16 128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работников – членов профсоюза.</a:t>
            </a:r>
          </a:p>
          <a:p>
            <a:pPr indent="457200" algn="just">
              <a:spcAft>
                <a:spcPts val="0"/>
              </a:spcAft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Особое внимание уделялось контролю за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выплатой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минимальной заработной платы,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так как выявлялись факты оплаты труда работникам, отработавшим установленную продолжительность рабочего времени и выполняющим норму труда в размере ниже минимальной заработной платы.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выборочным проверкам и мониторингам организаций доплачено до минимальной заработной платы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230 000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рублей.</a:t>
            </a:r>
            <a:endParaRPr lang="ru-RU" sz="2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53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3635896" y="980728"/>
            <a:ext cx="1522567" cy="145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55183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24744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просьбам и обращениям членов профсоюза составлено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исковых заявлений, заявлений в комиссию по трудовым спорам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иных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процессуальных документов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44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профсоюз АПК эмблема ц(1) 2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4" t="25362" r="18994" b="30493"/>
          <a:stretch>
            <a:fillRect/>
          </a:stretch>
        </p:blipFill>
        <p:spPr bwMode="auto">
          <a:xfrm>
            <a:off x="-32676" y="-44099"/>
            <a:ext cx="1522567" cy="145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55183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843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год 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поступило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2922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обращения. </a:t>
            </a:r>
            <a:endParaRPr lang="ru-RU" sz="32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них:</a:t>
            </a:r>
          </a:p>
          <a:p>
            <a:pPr indent="457200" algn="just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1649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обращений по оказании материальной помощи, </a:t>
            </a:r>
            <a:endParaRPr lang="ru-RU" sz="32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245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правовые вопросы, </a:t>
            </a:r>
            <a:endParaRPr lang="ru-RU" sz="32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328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вопросы охраны 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труда.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2922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обращений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2602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решено положительно,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459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проверено с выездом на место,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130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взято на контроль.</a:t>
            </a:r>
            <a:endParaRPr lang="ru-RU" sz="32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283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991</Words>
  <Application>Microsoft Office PowerPoint</Application>
  <PresentationFormat>Экран (4:3)</PresentationFormat>
  <Paragraphs>111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Office Theme</vt:lpstr>
      <vt:lpstr>О практике осуществления общественного контроля за соблюдением законодательства об охране труда</vt:lpstr>
      <vt:lpstr>Презентация PowerPoint</vt:lpstr>
      <vt:lpstr>            Белорусский профсоюз работников     агропромышленного комплекса объединяет:  6 областных, Минский городской и 117 районный комитет профсоюза, 23 объединенных первичных профсоюзных организаций, с общей численностью первичных профсоюзных организаций 3124.  593 495 членов профсоюза, из них: 517 848 членов профсоюза, работающих в организациях отрасли,      45 850 членов профсоюза студентов и учащихся ,       29 797 неработающих членов профсоюза, состоящих на профсоюзном учете. </vt:lpstr>
      <vt:lpstr>Презентация PowerPoint</vt:lpstr>
      <vt:lpstr>Презентация PowerPoint</vt:lpstr>
      <vt:lpstr>         Основной целью деятельности       Белорусского профсоюза работников   агропромышленного комплекса  является защита трудовых, профессиональных, социально-экономических прав и законных интересов членов профсоюза. Методы достижения этой цели отражены в Генеральном, Тарифном, областных и районных соглашениях в разделе «Охрана труда», в котором стороны обязуются проводить совместную работу, направленную на реализацию государственной политики в области охраны труда и экологической безопасности, признавая приоритетным направлением своей деятельности сохранение жизни и здоровья работников, и, как следствие, продублированы  в коллективных договорах.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Охрана труда – была и остается важнейшей социально-экономической проблемой, требующей к себе постоянного внимания со стороны государства, нанимателей, объединений работников (профсоюзов).</vt:lpstr>
      <vt:lpstr>Основной и фундаментальный принцип охраны труда – предотвращение производственного травматизма и профессиональной заболеваемости.  На это должны быть направлены все мероприятия охраны труда.</vt:lpstr>
      <vt:lpstr>Презентация PowerPoint</vt:lpstr>
      <vt:lpstr>Презентация PowerPoint</vt:lpstr>
      <vt:lpstr>Полномочиями на осуществление общественного контроля на протяжении всего срока пребывания в должности обладают 127 председателей, заместителей председателей республиканских, областных, городских и районных органов профсоюзов, свыше 3,1 тыс. председателей профкомов, из них освобожденных 104 чел.  </vt:lpstr>
      <vt:lpstr>  В 2017 году техническими инспекторами труда проведены 91 плановая проверка, а также обследовано в виде мониторингов с оказанием методической помощи по вопросам охраны труда 567 организаций независимо от формы собственности. Всего – 658 организаций. По результатам обществе5519нного контроля техническими инспекторами труда нанимателям выдано 589 представлений и рекомендаций об устранении нарушений законодательства об охране труда. </vt:lpstr>
      <vt:lpstr>         В 2017 году численность общественных              инспекторов по охране труда составила  10354 человек,  общественных комиссий по охране труда – 2129.      Общественными инспекторами по охране труда выдано более 30 тыс. рекомендация на устранение более 65 тыс. нарушений законодательства.         За 2017 год в организациях агропромышленного комплекса прошли обучение и повышение квалификации более 9 тыс. общественных инспекторов и профсоюзных активистов.</vt:lpstr>
      <vt:lpstr> В сельскохозяйственных организациях отраслевого профсоюза за 2017 год из расследованных несчастных случаях со смертельным исходом в 3 случаях  (2016 год - 1) работники находились в состоянии алкогольного опьянения и получили тяжелые травмы 7 работников    (2016 год - 10).  </vt:lpstr>
      <vt:lpstr>РАБОТНИК ОБЯЗАН НЕУКОСНИТЕЛЬНО СОБЛЮДАТЬ ОБЯЗАННОСТИ ПО ОХРАНЕ ТРУДА, ПРЕДУСМОТРЕННЫЕ СТ. 232 ТРУДОВОГО КОДЕКСА,  А ИМЕННО: </vt:lpstr>
      <vt:lpstr>Основными причинами гибели и травматизма работников на производстве являются:</vt:lpstr>
      <vt:lpstr>   </vt:lpstr>
      <vt:lpstr>   </vt:lpstr>
      <vt:lpstr>Презентация PowerPoint</vt:lpstr>
      <vt:lpstr>       На качественно новый уровень            необходимо поднять работу по осуществлению контроля за соблюдением требований охраны труда в организациях. Очень важно, чтобы функция контроля отождествлялась не только со специалистом по охране труда, а стала бы повседневной и постоянной обязанностью всех специалистов и руководителей структурных подразделений организации.   Свою роль в осуществлении периодического контроля за соблюдением требований законодательства об охране труда призваны обеспечивать общественные инспектора по охране труда и профсоюзные комитеты.</vt:lpstr>
      <vt:lpstr>Презентация PowerPoint</vt:lpstr>
      <vt:lpstr>Презентация PowerPoint</vt:lpstr>
      <vt:lpstr>НАРУШЕНИЯ ЗАКОНОДАТЕЛЬСТВА ОБ ОХРАНЕ ТРУДА</vt:lpstr>
      <vt:lpstr>НАРУШЕНИЯ ЗАКОНОДАТЕЛЬСТВА ОБ ОХРАНЕ ТРУДА</vt:lpstr>
      <vt:lpstr>НАРУШЕНИЯ ЗАКОНОДАТЕЛЬСТВА ОБ ОХРАНЕ ТРУДА</vt:lpstr>
      <vt:lpstr>НАРУШЕНИЯ ЗАКОНОДАТЕЛЬСТВА ОБ ОХРАНЕ ТРУДА</vt:lpstr>
      <vt:lpstr>Презентация PowerPoint</vt:lpstr>
      <vt:lpstr>Презентация PowerPoint</vt:lpstr>
      <vt:lpstr>ТАК ДОЛЖНО БЫТЬ В КАЖДОЙ ОРГАНИЗАЦИИ</vt:lpstr>
      <vt:lpstr>ТАК ДОЛЖНО БЫТЬ В КАЖДОЙ ОРГАНИЗАЦИИ</vt:lpstr>
      <vt:lpstr>ТАК ДОЛЖНО БЫТЬ В КАЖДОЙ ОРГАНИЗАЦИИ</vt:lpstr>
      <vt:lpstr>СПАСИБО ЗА ВНИМАНИЕ! brcapc@mail.ru profapk.by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user</cp:lastModifiedBy>
  <cp:revision>64</cp:revision>
  <dcterms:created xsi:type="dcterms:W3CDTF">2013-08-21T19:17:07Z</dcterms:created>
  <dcterms:modified xsi:type="dcterms:W3CDTF">2018-06-05T11:55:19Z</dcterms:modified>
</cp:coreProperties>
</file>