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7" r:id="rId10"/>
    <p:sldId id="268" r:id="rId11"/>
    <p:sldId id="269" r:id="rId12"/>
    <p:sldId id="273" r:id="rId13"/>
    <p:sldId id="262" r:id="rId14"/>
    <p:sldId id="276" r:id="rId15"/>
    <p:sldId id="274" r:id="rId16"/>
    <p:sldId id="272" r:id="rId17"/>
    <p:sldId id="266" r:id="rId18"/>
    <p:sldId id="263" r:id="rId19"/>
    <p:sldId id="264" r:id="rId20"/>
    <p:sldId id="26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FEF"/>
    <a:srgbClr val="435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06" autoAdjust="0"/>
  </p:normalViewPr>
  <p:slideViewPr>
    <p:cSldViewPr>
      <p:cViewPr>
        <p:scale>
          <a:sx n="72" d="100"/>
          <a:sy n="72" d="100"/>
        </p:scale>
        <p:origin x="-14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10ABB-7256-488E-A3A7-A192B9FB0834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C093E-AFF2-4C08-AF7F-2041F22F4B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42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C093E-AFF2-4C08-AF7F-2041F22F4BC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C093E-AFF2-4C08-AF7F-2041F22F4BC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6880D462D87D9431787E385E532D20506DC7D0F2D55BA1FC5F85FF3306EC53B92AADBEDE38D612216C91555F469CB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3FE5D42144534283C8EC673AB465CD532F0AAA0401C122F65B358B2C0279ACCC2F7AC76E439F4B33708D38CEC3Br6Q" TargetMode="External"/><Relationship Id="rId2" Type="http://schemas.openxmlformats.org/officeDocument/2006/relationships/hyperlink" Target="consultantplus://offline/ref=83FE5D42144534283C8EC673AB465CD532F0AAA0401C142266B05BB2C0279ACCC2F7AC76E439F4B33708D38EE93Br0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496FD1FCD7D6FB6B44B080AF8A6005EF830F92839C3641FED1842B26FABC7FA10CA529AE8C54B719263DCA060d00F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9D323F6956B4C80A25A3FEB58D6436E6E0841538FA5736F6CBD348C05FD509DD72606975F3B316ADE156EA67219VF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3E25283A432E1180DBBAD1604A31FF5D732214E22B8093A4CEC9975166736677C130207C5C29283F8A71EAEB6V8MD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081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</a:rPr>
              <a:t>Обеспечение работников средствами индивидуальной защиты</a:t>
            </a:r>
            <a:endParaRPr lang="ru-RU" sz="24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640960" cy="54726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Статья 28 Закона Республики Беларусь «Об охране труда»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Работники, занятые на работах с вредными и (или) опасными условиями труда, а также на работах, связанных с загрязнением и (или) выполняемых в неблагоприятных температурных условиях, обеспечиваются: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средствами индивидуальной защиты в</a:t>
            </a:r>
            <a:r>
              <a:rPr lang="ru-RU" sz="2800" b="1" i="1" dirty="0" smtClean="0"/>
              <a:t> </a:t>
            </a:r>
            <a:r>
              <a:rPr lang="ru-RU" sz="2800" b="1" i="1" dirty="0" smtClean="0">
                <a:hlinkClick r:id="rId2"/>
              </a:rPr>
              <a:t>порядке</a:t>
            </a:r>
            <a:r>
              <a:rPr lang="ru-RU" sz="2800" b="1" i="1" dirty="0" smtClean="0">
                <a:solidFill>
                  <a:schemeClr val="tx1"/>
                </a:solidFill>
              </a:rPr>
              <a:t>, определяемом </a:t>
            </a:r>
            <a:r>
              <a:rPr lang="ru-RU" sz="2700" b="1" i="1" dirty="0" smtClean="0">
                <a:solidFill>
                  <a:schemeClr val="tx1"/>
                </a:solidFill>
              </a:rPr>
              <a:t>Министерством труда и социальной защиты Республики Беларусь.</a:t>
            </a:r>
            <a:endParaRPr lang="ru-RU" sz="2700" dirty="0" smtClean="0">
              <a:solidFill>
                <a:schemeClr val="tx1"/>
              </a:solidFill>
            </a:endParaRPr>
          </a:p>
          <a:p>
            <a:endParaRPr lang="ru-RU" sz="2300" b="1" dirty="0" smtClean="0">
              <a:solidFill>
                <a:srgbClr val="C00000"/>
              </a:solidFill>
            </a:endParaRPr>
          </a:p>
          <a:p>
            <a:endParaRPr lang="ru-RU" sz="2300" b="1" dirty="0" smtClean="0">
              <a:solidFill>
                <a:srgbClr val="C00000"/>
              </a:solidFill>
            </a:endParaRPr>
          </a:p>
          <a:p>
            <a:r>
              <a:rPr lang="ru-RU" sz="2300" b="1" dirty="0" smtClean="0">
                <a:solidFill>
                  <a:srgbClr val="C00000"/>
                </a:solidFill>
              </a:rPr>
              <a:t>ИНСТРУКЦИЯ</a:t>
            </a:r>
            <a:endParaRPr lang="ru-RU" sz="2300" dirty="0" smtClean="0">
              <a:solidFill>
                <a:srgbClr val="C00000"/>
              </a:solidFill>
            </a:endParaRPr>
          </a:p>
          <a:p>
            <a:r>
              <a:rPr lang="ru-RU" sz="2300" b="1" dirty="0" smtClean="0">
                <a:solidFill>
                  <a:srgbClr val="C00000"/>
                </a:solidFill>
              </a:rPr>
              <a:t>О ПОРЯДКЕ ОБЕСПЕЧЕНИЯ РАБОТНИКОВ СРЕДСТВАМИ ИНДИВИДУАЛЬНОЙ ЗАЩИТЫ,</a:t>
            </a:r>
            <a:endParaRPr lang="ru-RU" sz="2300" dirty="0" smtClean="0">
              <a:solidFill>
                <a:srgbClr val="C00000"/>
              </a:solidFill>
            </a:endParaRPr>
          </a:p>
          <a:p>
            <a:r>
              <a:rPr lang="ru-RU" sz="2300" b="1" dirty="0" smtClean="0">
                <a:solidFill>
                  <a:srgbClr val="C00000"/>
                </a:solidFill>
              </a:rPr>
              <a:t>УТВЕРЖДЕННАЯ </a:t>
            </a:r>
            <a:endParaRPr lang="ru-RU" sz="2300" dirty="0" smtClean="0">
              <a:solidFill>
                <a:srgbClr val="C00000"/>
              </a:solidFill>
            </a:endParaRPr>
          </a:p>
          <a:p>
            <a:r>
              <a:rPr lang="ru-RU" sz="2300" b="1" dirty="0" smtClean="0">
                <a:solidFill>
                  <a:srgbClr val="C00000"/>
                </a:solidFill>
              </a:rPr>
              <a:t>ПОСТАНОВЛЕНИЕ МИНИСТЕРСТВА ТРУДА И СОЦИАЛЬНОЙ ЗАЩИТЫ РЕСПУБЛИКИ БЕЛАРУСЬ</a:t>
            </a:r>
            <a:endParaRPr lang="ru-RU" sz="2300" dirty="0" smtClean="0">
              <a:solidFill>
                <a:srgbClr val="C00000"/>
              </a:solidFill>
            </a:endParaRPr>
          </a:p>
          <a:p>
            <a:r>
              <a:rPr lang="ru-RU" sz="2300" b="1" dirty="0" smtClean="0">
                <a:solidFill>
                  <a:srgbClr val="C00000"/>
                </a:solidFill>
              </a:rPr>
              <a:t>30 декабря 2008 г. № 209</a:t>
            </a:r>
            <a:endParaRPr lang="ru-RU" sz="2300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 </a:t>
            </a:r>
            <a:endParaRPr lang="ru-RU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4427984" y="3573016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600" dirty="0" smtClean="0"/>
              <a:t>ГОСТ 12.4.011-89 Система стандартов безопасности труда. Средства индивидуальной защиты работающих. Общие требования и классификация»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sz="2300" b="1" dirty="0" smtClean="0"/>
              <a:t>Одежда специальная защитная </a:t>
            </a:r>
            <a:r>
              <a:rPr lang="ru-RU" sz="2300" dirty="0" smtClean="0"/>
              <a:t>подразделяется на следующие виды:</a:t>
            </a:r>
          </a:p>
          <a:p>
            <a:pPr>
              <a:buNone/>
            </a:pPr>
            <a:r>
              <a:rPr lang="ru-RU" sz="1600" dirty="0" smtClean="0"/>
              <a:t>                           </a:t>
            </a:r>
            <a:r>
              <a:rPr lang="ru-RU" sz="2000" i="1" dirty="0" smtClean="0"/>
              <a:t>тулупы, пальто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i="1" dirty="0" smtClean="0"/>
              <a:t>                     полупальто и полушубки;</a:t>
            </a:r>
          </a:p>
          <a:p>
            <a:pPr>
              <a:buNone/>
            </a:pPr>
            <a:r>
              <a:rPr lang="ru-RU" sz="2000" i="1" dirty="0" smtClean="0"/>
              <a:t>                     плащи и </a:t>
            </a:r>
            <a:r>
              <a:rPr lang="ru-RU" sz="2000" i="1" dirty="0" err="1" smtClean="0"/>
              <a:t>полуплащи</a:t>
            </a:r>
            <a:r>
              <a:rPr lang="ru-RU" sz="2000" i="1" dirty="0" smtClean="0"/>
              <a:t>;</a:t>
            </a:r>
          </a:p>
          <a:p>
            <a:pPr>
              <a:buNone/>
            </a:pPr>
            <a:r>
              <a:rPr lang="ru-RU" sz="2000" i="1" dirty="0" smtClean="0"/>
              <a:t>                     халаты;</a:t>
            </a:r>
          </a:p>
          <a:p>
            <a:pPr>
              <a:buNone/>
            </a:pPr>
            <a:r>
              <a:rPr lang="ru-RU" sz="2000" i="1" dirty="0" smtClean="0"/>
              <a:t>                     костюмы;</a:t>
            </a:r>
          </a:p>
          <a:p>
            <a:pPr>
              <a:buNone/>
            </a:pPr>
            <a:r>
              <a:rPr lang="ru-RU" sz="2000" i="1" dirty="0" smtClean="0"/>
              <a:t>                     куртки и рубашки;</a:t>
            </a:r>
          </a:p>
          <a:p>
            <a:pPr>
              <a:buNone/>
            </a:pPr>
            <a:r>
              <a:rPr lang="ru-RU" sz="2000" i="1" dirty="0" smtClean="0"/>
              <a:t>                     комбинезоны и полукомбинезоны;</a:t>
            </a:r>
          </a:p>
          <a:p>
            <a:pPr>
              <a:buNone/>
            </a:pPr>
            <a:r>
              <a:rPr lang="ru-RU" sz="2000" i="1" dirty="0" smtClean="0"/>
              <a:t>                     брюки и шорты,</a:t>
            </a:r>
            <a:br>
              <a:rPr lang="ru-RU" sz="2000" i="1" dirty="0" smtClean="0"/>
            </a:br>
            <a:r>
              <a:rPr lang="ru-RU" sz="2000" i="1" dirty="0" smtClean="0"/>
              <a:t>            жилеты </a:t>
            </a:r>
          </a:p>
          <a:p>
            <a:pPr>
              <a:buNone/>
            </a:pPr>
            <a:r>
              <a:rPr lang="ru-RU" sz="2000" i="1" dirty="0" smtClean="0"/>
              <a:t>                     и другие. </a:t>
            </a:r>
          </a:p>
          <a:p>
            <a:r>
              <a:rPr lang="ru-RU" sz="1600" i="1" dirty="0" smtClean="0"/>
              <a:t>    </a:t>
            </a:r>
            <a:r>
              <a:rPr lang="ru-RU" sz="2300" b="1" dirty="0" smtClean="0"/>
              <a:t>СИЗ ног (обувь)  </a:t>
            </a:r>
            <a:r>
              <a:rPr lang="ru-RU" sz="2300" i="1" dirty="0" smtClean="0"/>
              <a:t>подразделяются по видам на:</a:t>
            </a:r>
          </a:p>
          <a:p>
            <a:pPr>
              <a:buNone/>
            </a:pPr>
            <a:r>
              <a:rPr lang="ru-RU" sz="1600" i="1" dirty="0" smtClean="0"/>
              <a:t>                            </a:t>
            </a:r>
            <a:r>
              <a:rPr lang="ru-RU" sz="2000" i="1" dirty="0" smtClean="0"/>
              <a:t>сапоги;</a:t>
            </a:r>
          </a:p>
          <a:p>
            <a:pPr>
              <a:buNone/>
            </a:pPr>
            <a:r>
              <a:rPr lang="ru-RU" sz="2000" i="1" dirty="0" smtClean="0"/>
              <a:t>                     сапоги с удлиненным голенищем;</a:t>
            </a:r>
          </a:p>
          <a:p>
            <a:pPr>
              <a:buNone/>
            </a:pPr>
            <a:r>
              <a:rPr lang="ru-RU" sz="2000" i="1" dirty="0" smtClean="0"/>
              <a:t>                     сапоги с укороченным голенищем;</a:t>
            </a:r>
          </a:p>
          <a:p>
            <a:pPr>
              <a:buNone/>
            </a:pPr>
            <a:r>
              <a:rPr lang="ru-RU" sz="2000" i="1" dirty="0" smtClean="0"/>
              <a:t>                     </a:t>
            </a:r>
            <a:r>
              <a:rPr lang="ru-RU" sz="2000" i="1" dirty="0" err="1" smtClean="0"/>
              <a:t>полусапоги</a:t>
            </a:r>
            <a:r>
              <a:rPr lang="ru-RU" sz="2000" i="1" dirty="0" smtClean="0"/>
              <a:t>;</a:t>
            </a:r>
          </a:p>
          <a:p>
            <a:pPr>
              <a:buNone/>
            </a:pPr>
            <a:r>
              <a:rPr lang="ru-RU" sz="2000" b="1" i="1" dirty="0" smtClean="0"/>
              <a:t>                     ботинки;</a:t>
            </a:r>
          </a:p>
          <a:p>
            <a:pPr>
              <a:buNone/>
            </a:pPr>
            <a:r>
              <a:rPr lang="ru-RU" sz="2000" b="1" i="1" dirty="0" smtClean="0"/>
              <a:t>                     полуботинки;</a:t>
            </a:r>
          </a:p>
          <a:p>
            <a:pPr>
              <a:buNone/>
            </a:pPr>
            <a:r>
              <a:rPr lang="ru-RU" sz="2000" b="1" i="1" dirty="0" smtClean="0"/>
              <a:t>                     туфли;</a:t>
            </a:r>
          </a:p>
          <a:p>
            <a:pPr>
              <a:buNone/>
            </a:pPr>
            <a:r>
              <a:rPr lang="ru-RU" sz="2000" b="1" i="1" dirty="0" smtClean="0"/>
              <a:t>                     тапочки (сандалии) </a:t>
            </a:r>
          </a:p>
          <a:p>
            <a:pPr>
              <a:buNone/>
            </a:pPr>
            <a:r>
              <a:rPr lang="ru-RU" sz="2000" b="1" i="1" dirty="0" smtClean="0"/>
              <a:t>                     </a:t>
            </a:r>
            <a:r>
              <a:rPr lang="ru-RU" sz="2000" i="1" dirty="0" smtClean="0"/>
              <a:t>и другие</a:t>
            </a:r>
            <a:r>
              <a:rPr lang="ru-RU" sz="2000" b="1" i="1" dirty="0" smtClean="0"/>
              <a:t>.</a:t>
            </a:r>
            <a:endParaRPr lang="ru-RU" sz="20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12. В отдельных случаях наниматель имеет право, исходя из особенностей производства (выполняемых работ), с разрешения территориальных органов и учреждений, осуществляющих государственный санитарный  надзор  и территориальных органов Департамента государственной инспекции труда Министерства труда и социальной защиты Республики Беларусь</a:t>
            </a:r>
            <a:r>
              <a:rPr lang="ru-RU" b="1" dirty="0" smtClean="0">
                <a:solidFill>
                  <a:schemeClr val="bg1"/>
                </a:solidFill>
                <a:hlinkClick r:id="rId2"/>
              </a:rPr>
              <a:t> и по согласованию с первичными профсоюзными организациями или уполномоченными лицами заменять один вид СИЗ, предусмотренный типовыми </a:t>
            </a:r>
            <a:r>
              <a:rPr lang="ru-RU" b="1" dirty="0" smtClean="0">
                <a:solidFill>
                  <a:schemeClr val="bg1"/>
                </a:solidFill>
                <a:hlinkClick r:id="rId3"/>
              </a:rPr>
              <a:t>нормами, другим с равноценными или более высокими (дополнительными) защитными свойствами и гигиеническими характеристиками.</a:t>
            </a:r>
          </a:p>
          <a:p>
            <a:endParaRPr lang="ru-RU" b="1" dirty="0" smtClean="0">
              <a:solidFill>
                <a:schemeClr val="bg1"/>
              </a:solidFill>
              <a:hlinkClick r:id="rId3"/>
            </a:endParaRPr>
          </a:p>
          <a:p>
            <a:pPr>
              <a:buNone/>
            </a:pPr>
            <a:r>
              <a:rPr lang="ru-RU" sz="2600" b="1" i="1" dirty="0" smtClean="0"/>
              <a:t>            </a:t>
            </a:r>
            <a:r>
              <a:rPr lang="ru-RU" sz="2900" b="1" i="1" dirty="0" smtClean="0">
                <a:solidFill>
                  <a:srgbClr val="00B050"/>
                </a:solidFill>
              </a:rPr>
              <a:t>Комбинезон</a:t>
            </a:r>
            <a:r>
              <a:rPr lang="ru-RU" sz="2900" b="1" i="1" dirty="0" smtClean="0"/>
              <a:t> хлопчатобумажный может быть заменен </a:t>
            </a:r>
            <a:r>
              <a:rPr lang="ru-RU" sz="2900" b="1" i="1" dirty="0" smtClean="0">
                <a:solidFill>
                  <a:schemeClr val="accent6">
                    <a:lumMod val="75000"/>
                  </a:schemeClr>
                </a:solidFill>
              </a:rPr>
              <a:t>костюмом </a:t>
            </a:r>
            <a:r>
              <a:rPr lang="ru-RU" sz="2900" b="1" i="1" dirty="0" smtClean="0"/>
              <a:t>хлопчатобумажным или </a:t>
            </a:r>
            <a:r>
              <a:rPr lang="ru-RU" sz="2900" b="1" i="1" dirty="0" smtClean="0">
                <a:solidFill>
                  <a:schemeClr val="accent6">
                    <a:lumMod val="75000"/>
                  </a:schemeClr>
                </a:solidFill>
              </a:rPr>
              <a:t>халатом</a:t>
            </a:r>
            <a:r>
              <a:rPr lang="ru-RU" sz="2900" b="1" i="1" dirty="0" smtClean="0"/>
              <a:t> и наоборот, </a:t>
            </a:r>
            <a:r>
              <a:rPr lang="ru-RU" sz="2900" b="1" i="1" dirty="0" smtClean="0">
                <a:solidFill>
                  <a:srgbClr val="00B050"/>
                </a:solidFill>
              </a:rPr>
              <a:t>ботинки</a:t>
            </a:r>
            <a:r>
              <a:rPr lang="ru-RU" sz="2900" b="1" i="1" dirty="0" smtClean="0"/>
              <a:t> кожаные  на </a:t>
            </a:r>
            <a:r>
              <a:rPr lang="ru-RU" sz="2900" b="1" i="1" dirty="0" smtClean="0">
                <a:solidFill>
                  <a:schemeClr val="accent6">
                    <a:lumMod val="75000"/>
                  </a:schemeClr>
                </a:solidFill>
              </a:rPr>
              <a:t>туфли</a:t>
            </a:r>
            <a:r>
              <a:rPr lang="ru-RU" sz="2900" b="1" i="1" dirty="0" smtClean="0"/>
              <a:t> кожаные наоборот, </a:t>
            </a:r>
            <a:r>
              <a:rPr lang="ru-RU" sz="2900" b="1" i="1" dirty="0" smtClean="0">
                <a:solidFill>
                  <a:srgbClr val="00B050"/>
                </a:solidFill>
              </a:rPr>
              <a:t>валенки</a:t>
            </a:r>
            <a:r>
              <a:rPr lang="ru-RU" sz="2900" b="1" i="1" dirty="0" smtClean="0"/>
              <a:t> - </a:t>
            </a:r>
            <a:r>
              <a:rPr lang="ru-RU" sz="2900" b="1" i="1" dirty="0" smtClean="0">
                <a:solidFill>
                  <a:schemeClr val="accent6">
                    <a:lumMod val="75000"/>
                  </a:schemeClr>
                </a:solidFill>
              </a:rPr>
              <a:t>сапогами</a:t>
            </a:r>
            <a:r>
              <a:rPr lang="ru-RU" sz="2900" b="1" i="1" dirty="0" smtClean="0"/>
              <a:t> кирзовыми и наоборот</a:t>
            </a:r>
          </a:p>
          <a:p>
            <a:pPr>
              <a:buNone/>
            </a:pPr>
            <a:endParaRPr lang="ru-RU" sz="2600" b="1" dirty="0" smtClean="0">
              <a:solidFill>
                <a:schemeClr val="bg1"/>
              </a:solidFill>
              <a:hlinkClick r:id="rId3"/>
            </a:endParaRPr>
          </a:p>
          <a:p>
            <a:r>
              <a:rPr lang="ru-RU" b="1" i="1" dirty="0" smtClean="0"/>
              <a:t>13. Во всех случаях замены средств индивидуальной защиты должны учитываться специфика производства, характер и условия труда работников. </a:t>
            </a:r>
            <a:r>
              <a:rPr lang="ru-RU" b="1" i="1" dirty="0" smtClean="0">
                <a:solidFill>
                  <a:srgbClr val="FF0000"/>
                </a:solidFill>
              </a:rPr>
              <a:t>Повышение уровня профессионального риска работников в результате замены СИЗ не допускается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b="1" i="1" dirty="0" smtClean="0"/>
              <a:t>14.     </a:t>
            </a:r>
            <a:r>
              <a:rPr lang="ru-RU" sz="1600" b="1" i="1" dirty="0" smtClean="0"/>
              <a:t>Наниматель помимо предусмотренных типовыми нормами имеет право в зависимости от условий труда выдавать дополнительно работникам для защиты</a:t>
            </a:r>
            <a:r>
              <a:rPr lang="ru-RU" sz="1200" b="1" i="1" dirty="0" smtClean="0"/>
              <a:t>: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от атмосферных осадков </a:t>
            </a:r>
            <a:r>
              <a:rPr lang="ru-RU" sz="1200" b="1" i="1" dirty="0" smtClean="0"/>
              <a:t>- </a:t>
            </a:r>
            <a:r>
              <a:rPr lang="ru-RU" sz="1200" b="1" i="1" dirty="0" err="1" smtClean="0"/>
              <a:t>полуплащ</a:t>
            </a:r>
            <a:r>
              <a:rPr lang="ru-RU" sz="1200" b="1" i="1" dirty="0" smtClean="0"/>
              <a:t> непромокаемый с капюшоном;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головы от механических воздействий, электрического тока, воды </a:t>
            </a:r>
            <a:r>
              <a:rPr lang="ru-RU" sz="1200" b="1" i="1" dirty="0" smtClean="0"/>
              <a:t>- каску защитную, защитный шлем , каскетку, подшлемник;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рук от истирания - от воды и растворов нетоксичных веществ </a:t>
            </a:r>
            <a:r>
              <a:rPr lang="ru-RU" sz="1200" b="1" i="1" dirty="0" smtClean="0"/>
              <a:t>- перчатки резиновые, перчатки медицинские;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рук от вибрации </a:t>
            </a:r>
            <a:r>
              <a:rPr lang="ru-RU" sz="1200" b="1" i="1" dirty="0" smtClean="0"/>
              <a:t>- </a:t>
            </a:r>
            <a:r>
              <a:rPr lang="ru-RU" sz="1200" b="1" i="1" dirty="0" err="1" smtClean="0"/>
              <a:t>виброзащитные</a:t>
            </a:r>
            <a:r>
              <a:rPr lang="ru-RU" sz="1200" b="1" i="1" dirty="0" smtClean="0"/>
              <a:t> рукавицы (перчатки);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ног от воды и растворов нетоксичных веществ </a:t>
            </a:r>
            <a:r>
              <a:rPr lang="ru-RU" sz="1200" b="1" i="1" dirty="0" smtClean="0"/>
              <a:t>- сапоги (туфли, калоши) резиновые или поливинилхлоридные;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глаз от воздействия твердых частиц, газов, пыли, брызг жидкостей, ультрафиолетового, инфракрасного, лазерного, электромагнитного и других излучений, слепящей яркости света</a:t>
            </a:r>
            <a:r>
              <a:rPr lang="ru-RU" sz="1200" b="1" i="1" dirty="0" smtClean="0"/>
              <a:t> - защитные очки, светофильтры соответствующего вида;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лица от воздействия твердых частиц, брызг жидкостей и расплавленного металла, ультрафиолетового и инфракрасного излучений, слепящей яркости света, радиоволн </a:t>
            </a:r>
            <a:r>
              <a:rPr lang="ru-RU" sz="1200" b="1" i="1" dirty="0" err="1" smtClean="0">
                <a:solidFill>
                  <a:srgbClr val="00B050"/>
                </a:solidFill>
              </a:rPr>
              <a:t>СВЧ-диапазона</a:t>
            </a:r>
            <a:r>
              <a:rPr lang="ru-RU" sz="1200" b="1" i="1" dirty="0" smtClean="0">
                <a:solidFill>
                  <a:srgbClr val="00B050"/>
                </a:solidFill>
              </a:rPr>
              <a:t> </a:t>
            </a:r>
            <a:r>
              <a:rPr lang="ru-RU" sz="1200" b="1" i="1" dirty="0" smtClean="0"/>
              <a:t>- щитки защитные лицевые соответствующего вида;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органа слуха от шума </a:t>
            </a:r>
            <a:r>
              <a:rPr lang="ru-RU" sz="1200" b="1" i="1" dirty="0" smtClean="0"/>
              <a:t>- наушники, вкладыши </a:t>
            </a:r>
            <a:r>
              <a:rPr lang="ru-RU" sz="1200" b="1" i="1" dirty="0" err="1" smtClean="0"/>
              <a:t>противошумные</a:t>
            </a:r>
            <a:r>
              <a:rPr lang="ru-RU" sz="1200" b="1" i="1" dirty="0" smtClean="0"/>
              <a:t> (</a:t>
            </a:r>
            <a:r>
              <a:rPr lang="ru-RU" sz="1200" b="1" i="1" dirty="0" err="1" smtClean="0"/>
              <a:t>беруши</a:t>
            </a:r>
            <a:r>
              <a:rPr lang="ru-RU" sz="1200" b="1" i="1" dirty="0" smtClean="0"/>
              <a:t>), </a:t>
            </a:r>
            <a:r>
              <a:rPr lang="ru-RU" sz="1200" b="1" i="1" dirty="0" err="1" smtClean="0"/>
              <a:t>шумозащитный</a:t>
            </a:r>
            <a:r>
              <a:rPr lang="ru-RU" sz="1200" b="1" i="1" dirty="0" smtClean="0"/>
              <a:t> шлем и тому подобное;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органов дыхания от паров, газов, пыли, дыма, а также от содержащихся в них радионуклидов </a:t>
            </a:r>
            <a:r>
              <a:rPr lang="ru-RU" sz="1200" b="1" i="1" dirty="0" smtClean="0"/>
              <a:t>- противогазы, респираторы (полумаски и маски </a:t>
            </a:r>
            <a:r>
              <a:rPr lang="ru-RU" sz="1200" b="1" i="1" dirty="0" err="1" smtClean="0"/>
              <a:t>полнолицевые</a:t>
            </a:r>
            <a:r>
              <a:rPr lang="ru-RU" sz="1200" b="1" i="1" dirty="0" smtClean="0"/>
              <a:t>), </a:t>
            </a:r>
            <a:r>
              <a:rPr lang="ru-RU" sz="1200" b="1" i="1" dirty="0" err="1" smtClean="0"/>
              <a:t>самоспасатели</a:t>
            </a:r>
            <a:r>
              <a:rPr lang="ru-RU" sz="1200" b="1" i="1" dirty="0" smtClean="0"/>
              <a:t>, </a:t>
            </a:r>
            <a:r>
              <a:rPr lang="ru-RU" sz="1200" b="1" i="1" dirty="0" err="1" smtClean="0"/>
              <a:t>газодымозащитные</a:t>
            </a:r>
            <a:r>
              <a:rPr lang="ru-RU" sz="1200" b="1" i="1" dirty="0" smtClean="0"/>
              <a:t> комплекты универсальные и другие;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от падения с высоты </a:t>
            </a:r>
            <a:r>
              <a:rPr lang="ru-RU" sz="1200" b="1" i="1" dirty="0" smtClean="0"/>
              <a:t>- страховочную привязь (удерживающую привязь) со стропом и амортизатором;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от поражения электрическим током </a:t>
            </a:r>
            <a:r>
              <a:rPr lang="ru-RU" sz="1200" b="1" i="1" dirty="0" smtClean="0"/>
              <a:t>- диэлектрические средства защиты;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от биологических объектов </a:t>
            </a:r>
            <a:r>
              <a:rPr lang="ru-RU" sz="1200" b="1" i="1" dirty="0" smtClean="0"/>
              <a:t>- накомарники и тому подобное;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00B050"/>
                </a:solidFill>
              </a:rPr>
              <a:t>от наезда транспортных средств, </a:t>
            </a:r>
            <a:r>
              <a:rPr lang="ru-RU" sz="1200" b="1" i="1" dirty="0" err="1" smtClean="0">
                <a:solidFill>
                  <a:srgbClr val="00B050"/>
                </a:solidFill>
              </a:rPr>
              <a:t>травмирования</a:t>
            </a:r>
            <a:r>
              <a:rPr lang="ru-RU" sz="1200" b="1" i="1" dirty="0" smtClean="0">
                <a:solidFill>
                  <a:srgbClr val="00B050"/>
                </a:solidFill>
              </a:rPr>
              <a:t> в зоне работы грузоподъемных и иных машин и механизмов (в условиях ограниченной видимости) </a:t>
            </a:r>
            <a:r>
              <a:rPr lang="ru-RU" sz="1200" b="1" i="1" dirty="0" smtClean="0"/>
              <a:t>- жилет сигнальный.</a:t>
            </a:r>
          </a:p>
          <a:p>
            <a:pPr>
              <a:buNone/>
            </a:pPr>
            <a:r>
              <a:rPr lang="ru-RU" sz="1400" b="1" i="1" dirty="0" smtClean="0"/>
              <a:t>           </a:t>
            </a:r>
            <a:r>
              <a:rPr lang="ru-RU" sz="1400" b="1" i="1" dirty="0" smtClean="0">
                <a:solidFill>
                  <a:srgbClr val="FF0000"/>
                </a:solidFill>
              </a:rPr>
              <a:t>Дополнительные СИЗ  </a:t>
            </a:r>
            <a:r>
              <a:rPr lang="ru-RU" sz="1400" b="1" i="1" dirty="0" smtClean="0"/>
              <a:t>выдаются работникам для обеспечения их безопасности в зависимости от воздействующих вредных и (или) опасных производственных факторов на основании аттестации рабочих мест по условиям труда или требований нормативных правовых актов, содержащих требования по охране труда, в том числе технических нормативных правовых актов, со </a:t>
            </a:r>
            <a:r>
              <a:rPr lang="ru-RU" sz="1400" b="1" i="1" dirty="0" smtClean="0">
                <a:solidFill>
                  <a:srgbClr val="FF0000"/>
                </a:solidFill>
              </a:rPr>
              <a:t>сроком носки до износа</a:t>
            </a:r>
            <a:r>
              <a:rPr lang="ru-RU" sz="1400" b="1" i="1" dirty="0" smtClean="0"/>
              <a:t>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26. Закупка СИЗ осуществляется </a:t>
            </a:r>
            <a:r>
              <a:rPr lang="ru-RU" b="1" i="1" dirty="0" smtClean="0">
                <a:solidFill>
                  <a:srgbClr val="FF0000"/>
                </a:solidFill>
              </a:rPr>
              <a:t>по согласованию со службой охраны труда организации </a:t>
            </a:r>
            <a:r>
              <a:rPr lang="ru-RU" dirty="0" smtClean="0"/>
              <a:t>(специалистом по охране труда или специалистом, на которого возложены обязанности по охране труда).</a:t>
            </a:r>
          </a:p>
          <a:p>
            <a:pPr algn="just">
              <a:buNone/>
            </a:pPr>
            <a:r>
              <a:rPr lang="ru-RU" dirty="0" smtClean="0"/>
              <a:t>             При закупках СИЗ в целях выбора из предлагаемых организациями-поставщиками (изготовителями) однородных товаров лучших по защитным свойствам, эксплуатационным, эргономическим, технико-эстетическим, гигиеническим и экономическим показателям СИЗ наниматель </a:t>
            </a:r>
            <a:r>
              <a:rPr lang="ru-RU" b="1" i="1" dirty="0" smtClean="0">
                <a:solidFill>
                  <a:srgbClr val="FF0000"/>
                </a:solidFill>
              </a:rPr>
              <a:t>имеет право проводить опытную эксплуатацию их образцов </a:t>
            </a:r>
            <a:r>
              <a:rPr lang="ru-RU" dirty="0" smtClean="0"/>
              <a:t>в условиях, соответствующих характеристикам производственной среды, тяжести и напряженности труда, для которых предусмотрено их применение с учетом требований соответствующих нормативных правовых актов, в том числе технических нормативных правовых актов. Решение о выборе средств индивидуальной защиты принимается с учетом результатов опытной эксплуатации.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/>
              <a:t>Типовые отраслевые нормы бесплатной выдачи средств индивидуальной защиты работникам, занятым в сельском хозяйстве, рыболовстве, рыбоводстве, утвержденные постановлением Министерства труда и социальной защиты Республики Беларусь от 01.07.2010 № 89</a:t>
            </a:r>
          </a:p>
          <a:p>
            <a:endParaRPr lang="ru-RU" sz="1800" dirty="0" smtClean="0"/>
          </a:p>
          <a:p>
            <a:pPr algn="ctr">
              <a:buNone/>
            </a:pP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40768"/>
          <a:ext cx="871296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509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профессии, должности по ОКРБ 006-2009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профессии, должности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СИЗ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Маркировка по защитным свойствам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носки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Водитель автомобиля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Костюм для защиты от общих производственных загрязнений и механических воздействий</a:t>
                      </a:r>
                    </a:p>
                    <a:p>
                      <a:r>
                        <a:rPr lang="ru-RU" sz="1200" dirty="0" smtClean="0"/>
                        <a:t>Головной убор для защиты от общих производственных загрязнений</a:t>
                      </a:r>
                    </a:p>
                    <a:p>
                      <a:r>
                        <a:rPr lang="ru-RU" sz="1200" dirty="0" smtClean="0"/>
                        <a:t>Ботинки кожаные</a:t>
                      </a:r>
                    </a:p>
                    <a:p>
                      <a:r>
                        <a:rPr lang="ru-RU" sz="1200" dirty="0" smtClean="0"/>
                        <a:t>Рукавицы комбинированные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ЗМи</a:t>
                      </a: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Ми</a:t>
                      </a:r>
                    </a:p>
                    <a:p>
                      <a:r>
                        <a:rPr lang="ru-RU" sz="1200" dirty="0" smtClean="0"/>
                        <a:t>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До износа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12</a:t>
                      </a:r>
                    </a:p>
                    <a:p>
                      <a:r>
                        <a:rPr lang="ru-RU" sz="1200" dirty="0" smtClean="0"/>
                        <a:t>До износа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Тракторист –машинист сельскохозяйственного производства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Костюм из</a:t>
                      </a:r>
                      <a:r>
                        <a:rPr lang="ru-RU" sz="1200" baseline="0" dirty="0" smtClean="0"/>
                        <a:t> пыленепроницаемой ткани</a:t>
                      </a:r>
                    </a:p>
                    <a:p>
                      <a:r>
                        <a:rPr lang="ru-RU" sz="1200" baseline="0" dirty="0" smtClean="0"/>
                        <a:t>Головной убор из пыленепроницаемой ткани</a:t>
                      </a:r>
                    </a:p>
                    <a:p>
                      <a:r>
                        <a:rPr lang="ru-RU" sz="1200" baseline="0" dirty="0" smtClean="0"/>
                        <a:t>Ботинки кожаные пылезащитные</a:t>
                      </a:r>
                    </a:p>
                    <a:p>
                      <a:r>
                        <a:rPr lang="ru-RU" sz="1200" baseline="0" dirty="0" smtClean="0"/>
                        <a:t>Рукавицы комбинированные</a:t>
                      </a:r>
                    </a:p>
                    <a:p>
                      <a:r>
                        <a:rPr lang="ru-RU" sz="1200" baseline="0" dirty="0" smtClean="0"/>
                        <a:t>Очки защитные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Пн</a:t>
                      </a: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Пн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</a:t>
                      </a:r>
                    </a:p>
                    <a:p>
                      <a:r>
                        <a:rPr lang="ru-RU" sz="1200" dirty="0" smtClean="0"/>
                        <a:t>ЗП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До износа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12</a:t>
                      </a:r>
                    </a:p>
                    <a:p>
                      <a:r>
                        <a:rPr lang="ru-RU" sz="1200" dirty="0" smtClean="0"/>
                        <a:t>До износа</a:t>
                      </a:r>
                    </a:p>
                    <a:p>
                      <a:r>
                        <a:rPr lang="ru-RU" sz="1200" dirty="0" smtClean="0"/>
                        <a:t>До износа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ГОСТ Р 12.4.289 </a:t>
            </a:r>
            <a:br>
              <a:rPr lang="ru-RU" sz="3200" dirty="0" smtClean="0"/>
            </a:br>
            <a:r>
              <a:rPr lang="ru-RU" sz="3200" dirty="0" smtClean="0"/>
              <a:t>«Одежда специальная от нетоксичной пыли»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600200"/>
          <a:ext cx="8643996" cy="5243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5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5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07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95199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защиты спецодежды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Запыленность  воздуха рабочей зоны</a:t>
                      </a:r>
                    </a:p>
                    <a:p>
                      <a:pPr algn="ctr"/>
                      <a:r>
                        <a:rPr lang="ru-RU" dirty="0" smtClean="0"/>
                        <a:t>мг/м³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Пылепроницаемость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dirty="0" smtClean="0"/>
                        <a:t>г/м²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Воздухопроницаемость </a:t>
                      </a:r>
                    </a:p>
                    <a:p>
                      <a:pPr algn="ctr"/>
                      <a:r>
                        <a:rPr lang="ru-RU" dirty="0" smtClean="0"/>
                        <a:t>дм³/м²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348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 класс</a:t>
                      </a:r>
                      <a:r>
                        <a:rPr lang="ru-RU" sz="2000" baseline="0" dirty="0" smtClean="0"/>
                        <a:t> защиты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 30 мг/м³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25-40 г/м²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дм³/м²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348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 класс защиты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31-100 мг/м³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10-25 г/м²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 дм³/м²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348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 класс защиты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101-200 мг/м³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5-10 г/м²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 дм³/м²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348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 класс</a:t>
                      </a:r>
                      <a:r>
                        <a:rPr lang="ru-RU" sz="2000" baseline="0" dirty="0" smtClean="0"/>
                        <a:t> защиты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Свыше 200 мг/м³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 5 г/м²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 дм³/м²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3348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Ткани типа «Молескин»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Содержание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/б не менее 75%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Стойкость к истиранию 2000-5300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циклов (5000)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Разнообразные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виды отделок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34.   Наниматель по согласованию с </a:t>
            </a:r>
            <a:r>
              <a:rPr lang="ru-RU" b="1" i="1" dirty="0" smtClean="0"/>
              <a:t>первичными профсоюзными </a:t>
            </a:r>
            <a:r>
              <a:rPr lang="ru-RU" dirty="0" smtClean="0"/>
              <a:t>организациями или уполномоченными лицами может выдавать работникам одновременно </a:t>
            </a:r>
            <a:r>
              <a:rPr lang="ru-RU" dirty="0" smtClean="0">
                <a:solidFill>
                  <a:srgbClr val="FF0000"/>
                </a:solidFill>
              </a:rPr>
              <a:t>два комплекта специальной одежды и специальной обуви</a:t>
            </a:r>
            <a:r>
              <a:rPr lang="ru-RU" dirty="0" smtClean="0"/>
              <a:t> на </a:t>
            </a:r>
            <a:r>
              <a:rPr lang="ru-RU" dirty="0" smtClean="0">
                <a:solidFill>
                  <a:srgbClr val="FF0000"/>
                </a:solidFill>
              </a:rPr>
              <a:t>удвоенный срок носки </a:t>
            </a:r>
            <a:r>
              <a:rPr lang="ru-RU" dirty="0" smtClean="0"/>
              <a:t>для улучшения эксплуатации и организации ухода за ними. В случае аренды специальной одежды количество комплектов в обороте определяется по договору с организацией, предлагающей специальную одежду в аренду. </a:t>
            </a:r>
          </a:p>
          <a:p>
            <a:pPr>
              <a:buNone/>
            </a:pPr>
            <a:r>
              <a:rPr lang="ru-RU" dirty="0" smtClean="0"/>
              <a:t>          При выдаче двух комплектов,  например </a:t>
            </a:r>
            <a:r>
              <a:rPr lang="ru-RU" dirty="0" smtClean="0">
                <a:solidFill>
                  <a:srgbClr val="00B050"/>
                </a:solidFill>
              </a:rPr>
              <a:t>трактористам-машинистам сельскохозяйственного профиля или водителям</a:t>
            </a:r>
            <a:r>
              <a:rPr lang="ru-RU" dirty="0" smtClean="0"/>
              <a:t>, или работникам других профессий, второй комплект может быть подобран с учетом  работы в </a:t>
            </a:r>
            <a:r>
              <a:rPr lang="ru-RU" dirty="0" smtClean="0">
                <a:solidFill>
                  <a:srgbClr val="00B050"/>
                </a:solidFill>
              </a:rPr>
              <a:t>летний период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В связи с принятием </a:t>
            </a:r>
            <a:r>
              <a:rPr lang="ru-RU" b="1" i="1" dirty="0" smtClean="0">
                <a:solidFill>
                  <a:srgbClr val="FF0000"/>
                </a:solidFill>
              </a:rPr>
              <a:t>постановления Министерства экономики Республики Беларусь, Министерства финансов Республики Беларусь, Министерства труда и социальной защиты Республики Беларусь от  20 октября 2010 г. № 145/114/149 </a:t>
            </a:r>
            <a:r>
              <a:rPr lang="ru-RU" dirty="0" smtClean="0"/>
              <a:t>«О признании утратившими силу некоторых постановлений Министерства экономики Республики Беларусь, Министерства финансов Республики Беларусь, Министерства труда и социальной защиты Республики Беларусь» утратили силу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Основные положения по составу затрат, включаемых в себестоимость продукции (работ, услуг). </a:t>
            </a:r>
            <a:r>
              <a:rPr lang="ru-RU" dirty="0" smtClean="0"/>
              <a:t>В настоящее время включение затрат, необходимых для производства продукции (работ, услуг), в ее  (их) себестоимость  определяется </a:t>
            </a:r>
            <a:r>
              <a:rPr lang="ru-RU" b="1" dirty="0" smtClean="0">
                <a:solidFill>
                  <a:srgbClr val="FF0000"/>
                </a:solidFill>
              </a:rPr>
              <a:t>учетной политикой организации</a:t>
            </a:r>
            <a:r>
              <a:rPr lang="ru-RU" dirty="0" smtClean="0"/>
              <a:t>, самостоятельно сформированной организацией  в соответствии с </a:t>
            </a:r>
            <a:r>
              <a:rPr lang="ru-RU" dirty="0" smtClean="0">
                <a:hlinkClick r:id="rId2"/>
              </a:rPr>
              <a:t>законодательством</a:t>
            </a:r>
            <a:r>
              <a:rPr lang="ru-RU" dirty="0" smtClean="0"/>
              <a:t> Республики Беларусь и утвержденной решением руководителя организации. </a:t>
            </a:r>
          </a:p>
          <a:p>
            <a:r>
              <a:rPr lang="ru-RU" b="1" i="1" dirty="0" smtClean="0"/>
              <a:t>Инструкция</a:t>
            </a:r>
            <a:r>
              <a:rPr lang="ru-RU" dirty="0" smtClean="0"/>
              <a:t> о порядке обеспечения работников средствами индивидуальной защиты в настоящее время </a:t>
            </a:r>
            <a:r>
              <a:rPr lang="ru-RU" b="1" i="1" dirty="0" smtClean="0">
                <a:solidFill>
                  <a:srgbClr val="FF0000"/>
                </a:solidFill>
              </a:rPr>
              <a:t>не регламентирует требования к бухгалтерскому учету затрат</a:t>
            </a:r>
            <a:r>
              <a:rPr lang="ru-RU" dirty="0" smtClean="0"/>
              <a:t> на приобретение СИЗ для работников, занятых на работах с вредными и (или) опасными условиями труда, а также на работах, связанных с загрязнением или осуществляемых в неблагоприятных температурных условиях.</a:t>
            </a:r>
          </a:p>
          <a:p>
            <a:r>
              <a:rPr lang="ru-RU" dirty="0" smtClean="0"/>
              <a:t>Все вопросы, связанные с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бухгалтерским учетом затрат  </a:t>
            </a:r>
            <a:r>
              <a:rPr lang="ru-RU" dirty="0" smtClean="0"/>
              <a:t>на приобретение СИЗ, разрешаются организацией </a:t>
            </a:r>
            <a:r>
              <a:rPr lang="ru-RU" b="1" i="1" dirty="0" smtClean="0">
                <a:solidFill>
                  <a:srgbClr val="FF0000"/>
                </a:solidFill>
              </a:rPr>
              <a:t>самостоятельно, исходя из ее  учетной политики.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Изменения в ТР ТС 019/2011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787208" cy="52174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8658" t="14629" r="30572" b="5210"/>
          <a:stretch>
            <a:fillRect/>
          </a:stretch>
        </p:blipFill>
        <p:spPr bwMode="auto">
          <a:xfrm>
            <a:off x="1331640" y="980728"/>
            <a:ext cx="5993085" cy="510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уга 6"/>
          <p:cNvSpPr/>
          <p:nvPr/>
        </p:nvSpPr>
        <p:spPr>
          <a:xfrm>
            <a:off x="4788024" y="494116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600" dirty="0" smtClean="0"/>
              <a:t>новые редакции:</a:t>
            </a:r>
          </a:p>
          <a:p>
            <a:pPr algn="just"/>
            <a:r>
              <a:rPr lang="ru-RU" sz="2600" dirty="0" smtClean="0"/>
              <a:t> </a:t>
            </a:r>
            <a:r>
              <a:rPr lang="ru-RU" sz="2600" b="1" dirty="0" smtClean="0">
                <a:solidFill>
                  <a:srgbClr val="FF0000"/>
                </a:solidFill>
              </a:rPr>
              <a:t>Перечня стандартов, в результате применения которых на добровольной основе обеспечивается соблюдение требований технического регламента Таможенного союза       </a:t>
            </a:r>
            <a:r>
              <a:rPr lang="ru-RU" sz="2600" dirty="0" smtClean="0"/>
              <a:t>«О безопасности средств индивидуальной защиты» (ТР ТС 019/2011), </a:t>
            </a:r>
          </a:p>
          <a:p>
            <a:pPr algn="just"/>
            <a:r>
              <a:rPr lang="ru-RU" sz="2600" b="1" dirty="0" smtClean="0">
                <a:solidFill>
                  <a:srgbClr val="FF0000"/>
                </a:solidFill>
              </a:rPr>
              <a:t>Перечня документов в области стандартизации,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 Таможенного союза </a:t>
            </a:r>
            <a:r>
              <a:rPr lang="ru-RU" sz="2600" dirty="0" smtClean="0"/>
              <a:t>«О безопасности средств индивидуальной защиты» (ТР ТС 019/2011) </a:t>
            </a:r>
            <a:r>
              <a:rPr lang="ru-RU" sz="2600" b="1" dirty="0" smtClean="0">
                <a:solidFill>
                  <a:srgbClr val="FF0000"/>
                </a:solidFill>
              </a:rPr>
              <a:t>и осуществления оценки соответствия объектов технического регулирования</a:t>
            </a:r>
          </a:p>
          <a:p>
            <a:pPr algn="just"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         (Решение Евразийской экономической комиссии от 06.03.2018 № 37)</a:t>
            </a:r>
          </a:p>
          <a:p>
            <a:pPr algn="just"/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43346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7. </a:t>
            </a:r>
            <a:r>
              <a:rPr lang="ru-RU" dirty="0" smtClean="0">
                <a:solidFill>
                  <a:srgbClr val="FF0000"/>
                </a:solidFill>
              </a:rPr>
              <a:t>На работах с вредными и (или) опасными условиями труда, а также на работах, связанных с загрязнением или осуществляемых в неблагоприятных температурных условиях,</a:t>
            </a:r>
            <a:r>
              <a:rPr lang="ru-RU" dirty="0" smtClean="0"/>
              <a:t> наниматель обязан обеспечить выдачу бесплатно работникам средств индивидуальной защиты (далее – СИЗ)  в объеме </a:t>
            </a:r>
            <a:r>
              <a:rPr lang="ru-RU" b="1" i="1" dirty="0" smtClean="0">
                <a:solidFill>
                  <a:srgbClr val="00B0F0"/>
                </a:solidFill>
              </a:rPr>
              <a:t>не менее установленных</a:t>
            </a:r>
            <a:r>
              <a:rPr lang="ru-RU" dirty="0" smtClean="0"/>
              <a:t> типовыми отраслевыми  нормами бесплатной выдачи средств индивидуальной защиты, утвержденными </a:t>
            </a:r>
            <a:r>
              <a:rPr lang="ru-RU" spc="-100" dirty="0" smtClean="0"/>
              <a:t>Министерством труда и социальной защиты Республики Беларусь </a:t>
            </a:r>
            <a:r>
              <a:rPr lang="ru-RU" dirty="0" smtClean="0"/>
              <a:t>(далее - </a:t>
            </a:r>
            <a:r>
              <a:rPr lang="ru-RU" b="1" i="1" dirty="0" smtClean="0">
                <a:solidFill>
                  <a:srgbClr val="00B0F0"/>
                </a:solidFill>
              </a:rPr>
              <a:t>типовые нормы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5. Типовые нормы предусматривают обеспечение работников СИЗ </a:t>
            </a:r>
            <a:r>
              <a:rPr lang="ru-RU" b="1" i="1" dirty="0" smtClean="0">
                <a:solidFill>
                  <a:srgbClr val="0070C0"/>
                </a:solidFill>
              </a:rPr>
              <a:t>независимо от того, к какой отрасли экономики относятся производства, цехи, участки и виды работ, а также независимо от форм собственности организаций.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Прошло внутригосударственное согласование проекта </a:t>
            </a:r>
            <a:r>
              <a:rPr lang="ru-RU" b="1" i="1" dirty="0" smtClean="0">
                <a:solidFill>
                  <a:srgbClr val="FF0000"/>
                </a:solidFill>
              </a:rPr>
              <a:t>Изменения № 1 </a:t>
            </a:r>
            <a:r>
              <a:rPr lang="ru-RU" dirty="0" smtClean="0"/>
              <a:t>в</a:t>
            </a:r>
          </a:p>
          <a:p>
            <a:pPr>
              <a:buNone/>
            </a:pPr>
            <a:r>
              <a:rPr lang="ru-RU" dirty="0" smtClean="0"/>
              <a:t>    ТР ТС 019/2011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112568"/>
          </a:xfrm>
        </p:spPr>
        <p:style>
          <a:lnRef idx="0">
            <a:schemeClr val="accent4"/>
          </a:lnRef>
          <a:fillRef idx="1002">
            <a:schemeClr val="dk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6000" dirty="0" smtClean="0"/>
              <a:t>                                                                                                 </a:t>
            </a:r>
            <a:r>
              <a:rPr lang="ru-RU" sz="6000" dirty="0" smtClean="0">
                <a:solidFill>
                  <a:srgbClr val="7030A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 ЗА ВНИМАНИЕ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003232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В настоящее время Министерством  утверждено около </a:t>
            </a:r>
            <a:r>
              <a:rPr lang="ru-RU" b="1" dirty="0" smtClean="0">
                <a:solidFill>
                  <a:srgbClr val="C00000"/>
                </a:solidFill>
              </a:rPr>
              <a:t>50 типовых норм </a:t>
            </a:r>
            <a:r>
              <a:rPr lang="ru-RU" dirty="0" smtClean="0"/>
              <a:t>для различных отраслей и видов экономической деятельности. В связи с изменениями, произошедшими в законодательстве, и поступающими предложениями Министерство проводит работу по пересмотру и актуализации утвержденных типовых норм.</a:t>
            </a:r>
          </a:p>
          <a:p>
            <a:r>
              <a:rPr lang="ru-RU" dirty="0" smtClean="0"/>
              <a:t>Согласно нормам </a:t>
            </a:r>
            <a:r>
              <a:rPr lang="ru-RU" b="1" dirty="0" smtClean="0">
                <a:solidFill>
                  <a:srgbClr val="C00000"/>
                </a:solidFill>
              </a:rPr>
              <a:t>статьи 9 Закона </a:t>
            </a:r>
            <a:r>
              <a:rPr lang="ru-RU" dirty="0" smtClean="0"/>
              <a:t>Республики Беларусь «Об охране труда»  разработка типовых норм, а также внесение в них изменений и дополнений осуществляется Министерством </a:t>
            </a:r>
            <a:r>
              <a:rPr lang="ru-RU" b="1" dirty="0" smtClean="0">
                <a:solidFill>
                  <a:srgbClr val="C00000"/>
                </a:solidFill>
              </a:rPr>
              <a:t>с участием заинтересованных республиканских органов государственного управления </a:t>
            </a:r>
            <a:r>
              <a:rPr lang="ru-RU" dirty="0" smtClean="0"/>
              <a:t>и иных государственных организаций, подчиненных Правительству Республики Беларусь. </a:t>
            </a:r>
          </a:p>
          <a:p>
            <a:r>
              <a:rPr lang="ru-RU" dirty="0" smtClean="0"/>
              <a:t>Первыми типовыми нормами, разработанными и утвержденными с учетом новых требований законодательства, стали </a:t>
            </a:r>
            <a:r>
              <a:rPr lang="ru-RU" b="1" u="sng" dirty="0" smtClean="0">
                <a:solidFill>
                  <a:srgbClr val="3B3FEF"/>
                </a:solidFill>
              </a:rPr>
              <a:t>Типовые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  <a:hlinkClick r:id="rId2"/>
              </a:rPr>
              <a:t>нормы бесплатной выдачи средств индивидуальной защиты работникам государственных организаций,</a:t>
            </a:r>
            <a:r>
              <a:rPr lang="ru-RU" dirty="0" smtClean="0">
                <a:hlinkClick r:id="rId2"/>
              </a:rPr>
              <a:t> утвержденные постановлением Министерства труда и социальной защиты Республики Беларусь от 12 апреля 2017 г. № </a:t>
            </a:r>
            <a:r>
              <a:rPr lang="en-US" dirty="0" smtClean="0">
                <a:hlinkClick r:id="rId2"/>
              </a:rPr>
              <a:t> </a:t>
            </a:r>
            <a:r>
              <a:rPr lang="ru-RU" dirty="0" smtClean="0">
                <a:hlinkClick r:id="rId2"/>
              </a:rPr>
              <a:t>17</a:t>
            </a:r>
            <a:endParaRPr lang="ru-RU" b="1" u="sng" dirty="0" smtClean="0">
              <a:hlinkClick r:id="rId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8498" t="32665" r="22542" b="38477"/>
          <a:stretch>
            <a:fillRect/>
          </a:stretch>
        </p:blipFill>
        <p:spPr bwMode="auto">
          <a:xfrm>
            <a:off x="457200" y="0"/>
            <a:ext cx="8003232" cy="2880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6" name="Рисунок 5"/>
          <p:cNvPicPr/>
          <p:nvPr/>
        </p:nvPicPr>
        <p:blipFill>
          <a:blip r:embed="rId3" cstate="print"/>
          <a:srcRect l="7376" t="39679" r="21432" b="9218"/>
          <a:stretch>
            <a:fillRect/>
          </a:stretch>
        </p:blipFill>
        <p:spPr bwMode="auto">
          <a:xfrm>
            <a:off x="467544" y="2780928"/>
            <a:ext cx="7992888" cy="3744416"/>
          </a:xfrm>
          <a:prstGeom prst="rect">
            <a:avLst/>
          </a:prstGeom>
          <a:ln>
            <a:solidFill>
              <a:srgbClr val="435EE7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931224" cy="53614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19. Применяемые СИЗ, в том числе иностранного производства, должны соответствовать требованиям, установленным законодательством Республики Беларусь для данных СИЗ, и обеспечивать безопасные условия труда работающих.</a:t>
            </a:r>
          </a:p>
          <a:p>
            <a:pPr algn="just"/>
            <a:r>
              <a:rPr lang="ru-RU" dirty="0" smtClean="0"/>
              <a:t>25. СИЗ должны иметь </a:t>
            </a:r>
            <a:r>
              <a:rPr lang="ru-RU" b="1" i="1" dirty="0" smtClean="0">
                <a:solidFill>
                  <a:srgbClr val="FF0000"/>
                </a:solidFill>
              </a:rPr>
              <a:t>документы об оценке их соответствия </a:t>
            </a:r>
            <a:r>
              <a:rPr lang="ru-RU" dirty="0" smtClean="0"/>
              <a:t>требованиям технических нормативных правовых актов в области технического нормирования и стандартизации. В настоящее время обязательно наличие документов, подтверждающих соответствие требованиям технического регламента Таможенного союза              </a:t>
            </a:r>
            <a:r>
              <a:rPr lang="en-US" dirty="0" smtClean="0"/>
              <a:t>                  </a:t>
            </a:r>
            <a:r>
              <a:rPr lang="ru-RU" dirty="0" smtClean="0"/>
              <a:t>   «О безопасности средств индивидуальной защиты» (ТР ТС 019/2011) принятого решением Комиссии Таможенного союза от 9 декабря 2011 г. </a:t>
            </a:r>
            <a:r>
              <a:rPr lang="en-US" dirty="0" smtClean="0"/>
              <a:t>        </a:t>
            </a:r>
            <a:r>
              <a:rPr lang="ru-RU" dirty="0" smtClean="0"/>
              <a:t>№ 878 </a:t>
            </a:r>
          </a:p>
          <a:p>
            <a:pPr algn="just">
              <a:buNone/>
            </a:pPr>
            <a:r>
              <a:rPr lang="ru-RU" dirty="0" smtClean="0"/>
              <a:t>                Документами, подтверждающими защитные свойства и гигиенические характеристики выдаваемых работникам по типовым нормам СИЗ, являются:</a:t>
            </a:r>
          </a:p>
          <a:p>
            <a:pPr algn="just"/>
            <a:r>
              <a:rPr lang="ru-RU" dirty="0" smtClean="0"/>
              <a:t>         </a:t>
            </a:r>
            <a:r>
              <a:rPr lang="ru-RU" b="1" i="1" dirty="0" smtClean="0">
                <a:solidFill>
                  <a:srgbClr val="FF0000"/>
                </a:solidFill>
              </a:rPr>
              <a:t>сертификаты (декларации) </a:t>
            </a:r>
            <a:r>
              <a:rPr lang="ru-RU" dirty="0" smtClean="0"/>
              <a:t>соответствия (копии сертификатов (деклараций) соответствия) на изделия, </a:t>
            </a:r>
          </a:p>
          <a:p>
            <a:pPr algn="just"/>
            <a:r>
              <a:rPr lang="ru-RU" dirty="0" smtClean="0"/>
              <a:t>         сертификаты соответствия (копии сертификатов соответствия) на материалы, из которых изготовлены СИЗ,</a:t>
            </a:r>
          </a:p>
          <a:p>
            <a:pPr algn="just"/>
            <a:r>
              <a:rPr lang="ru-RU" dirty="0" smtClean="0"/>
              <a:t>         удостоверения о государственной гигиенической регистрации,</a:t>
            </a:r>
          </a:p>
          <a:p>
            <a:pPr algn="just"/>
            <a:r>
              <a:rPr lang="ru-RU" dirty="0" smtClean="0"/>
              <a:t>         технические условия организации-изготовителя, </a:t>
            </a:r>
          </a:p>
          <a:p>
            <a:pPr algn="just"/>
            <a:r>
              <a:rPr lang="ru-RU" dirty="0" smtClean="0"/>
              <a:t>         паспорта на изделия, </a:t>
            </a:r>
          </a:p>
          <a:p>
            <a:pPr algn="just"/>
            <a:r>
              <a:rPr lang="ru-RU" dirty="0" smtClean="0"/>
              <a:t>         эксплуатационная документация (инструкции по эксплуатации и тому подобное).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352928" cy="6264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                20. При заключении трудового договора наниматель обязан </a:t>
            </a:r>
            <a:r>
              <a:rPr lang="ru-RU" sz="2200" b="1" i="1" dirty="0" smtClean="0">
                <a:solidFill>
                  <a:srgbClr val="7030A0"/>
                </a:solidFill>
              </a:rPr>
              <a:t>ознакомить работников с порядком обеспечения и нормами выдачи СИЗ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   23. Выдаваемые работникам </a:t>
            </a:r>
            <a:r>
              <a:rPr lang="ru-RU" sz="2200" b="1" i="1" dirty="0" smtClean="0">
                <a:solidFill>
                  <a:srgbClr val="7030A0"/>
                </a:solidFill>
              </a:rPr>
              <a:t>СИЗ должны быть исправны, соответствовать характеру и условиям работы, обеспечивать безопасные условия труда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   21. </a:t>
            </a:r>
            <a:r>
              <a:rPr lang="ru-RU" sz="2200" b="1" i="1" dirty="0" smtClean="0">
                <a:solidFill>
                  <a:srgbClr val="7030A0"/>
                </a:solidFill>
              </a:rPr>
              <a:t>Наниматель</a:t>
            </a:r>
            <a:r>
              <a:rPr lang="ru-RU" sz="2200" dirty="0" smtClean="0"/>
              <a:t>, исходя из особенностей производства (выполняемых работ, услуг), </a:t>
            </a:r>
            <a:r>
              <a:rPr lang="ru-RU" sz="2200" b="1" i="1" dirty="0" smtClean="0">
                <a:solidFill>
                  <a:srgbClr val="7030A0"/>
                </a:solidFill>
              </a:rPr>
              <a:t>определяет (уточняет) необходимый диапазон защитных свойств конкретного СИЗ</a:t>
            </a:r>
            <a:r>
              <a:rPr lang="ru-RU" sz="2200" dirty="0" smtClean="0"/>
              <a:t>, выдаваемого работнику в соответствии с типовыми нормами. 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   24. </a:t>
            </a:r>
            <a:r>
              <a:rPr lang="ru-RU" sz="2200" b="1" i="1" dirty="0" smtClean="0">
                <a:solidFill>
                  <a:srgbClr val="7030A0"/>
                </a:solidFill>
              </a:rPr>
              <a:t>При выборе СИЗ должны быть учтены их защитные и эксплуатационные свойства, конструктивные особенности, показатели вредных и (или) опасных факторов производственной среды, тяжести и напряженности трудового процесса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22. Наниматели, их объединения на основе типовых норм имеют право формировать нормы бесплатного обеспечения работников организации (объединения организаций) СИЗ (далее - </a:t>
            </a:r>
            <a:r>
              <a:rPr lang="ru-RU" b="1" i="1" dirty="0" smtClean="0">
                <a:solidFill>
                  <a:srgbClr val="C00000"/>
                </a:solidFill>
              </a:rPr>
              <a:t>нормы организации</a:t>
            </a:r>
            <a:r>
              <a:rPr lang="ru-RU" dirty="0" smtClean="0"/>
              <a:t>), в которых: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</a:t>
            </a:r>
            <a:r>
              <a:rPr lang="ru-RU" b="1" i="1" dirty="0" smtClean="0">
                <a:solidFill>
                  <a:srgbClr val="7030A0"/>
                </a:solidFill>
              </a:rPr>
              <a:t>конкретизируются требования к показателям защитных свойств и гигиеническим характеристикам СИЗ</a:t>
            </a:r>
            <a:r>
              <a:rPr lang="ru-RU" dirty="0" smtClean="0"/>
              <a:t>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могут устанавливаться по отдельным наименованиям СИЗ </a:t>
            </a:r>
            <a:r>
              <a:rPr lang="ru-RU" b="1" i="1" dirty="0" smtClean="0">
                <a:solidFill>
                  <a:srgbClr val="7030A0"/>
                </a:solidFill>
              </a:rPr>
              <a:t>более высокие показатели защитных свойств</a:t>
            </a:r>
            <a:r>
              <a:rPr lang="ru-RU" dirty="0" smtClean="0"/>
              <a:t> (дополнительные к предусмотренным в типовых нормах защитные свойства).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Нормы организации могут содержать требования </a:t>
            </a:r>
            <a:r>
              <a:rPr lang="ru-RU" b="1" i="1" dirty="0" smtClean="0">
                <a:solidFill>
                  <a:srgbClr val="7030A0"/>
                </a:solidFill>
              </a:rPr>
              <a:t>к конструктивным особенностям и стилю</a:t>
            </a:r>
            <a:r>
              <a:rPr lang="ru-RU" dirty="0" smtClean="0"/>
              <a:t> специальной одежды,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применению </a:t>
            </a:r>
            <a:r>
              <a:rPr lang="ru-RU" b="1" i="1" dirty="0" smtClean="0">
                <a:solidFill>
                  <a:srgbClr val="7030A0"/>
                </a:solidFill>
              </a:rPr>
              <a:t>логотипа</a:t>
            </a:r>
            <a:r>
              <a:rPr lang="ru-RU" dirty="0" smtClean="0"/>
              <a:t> фирменного знака,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определять порядок организации работы по обеспечению работников организации (объединения организаций) средствами индивидуальной защиты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Нормы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sz="3800" dirty="0" smtClean="0">
                <a:solidFill>
                  <a:srgbClr val="FF0000"/>
                </a:solidFill>
              </a:rPr>
              <a:t>Нормы организации </a:t>
            </a:r>
            <a:r>
              <a:rPr lang="ru-RU" sz="3800" dirty="0" smtClean="0"/>
              <a:t>формируются,   исходя из:</a:t>
            </a:r>
          </a:p>
          <a:p>
            <a:pPr>
              <a:buNone/>
            </a:pPr>
            <a:r>
              <a:rPr lang="ru-RU" sz="3400" dirty="0" smtClean="0"/>
              <a:t>                       результатов </a:t>
            </a:r>
            <a:r>
              <a:rPr lang="ru-RU" sz="3400" dirty="0" smtClean="0">
                <a:solidFill>
                  <a:srgbClr val="3B3FEF"/>
                </a:solidFill>
              </a:rPr>
              <a:t>аттестации рабочих мест по условиям труда</a:t>
            </a:r>
            <a:r>
              <a:rPr lang="ru-RU" sz="3400" dirty="0" smtClean="0"/>
              <a:t>;</a:t>
            </a:r>
          </a:p>
          <a:p>
            <a:pPr>
              <a:buNone/>
            </a:pPr>
            <a:r>
              <a:rPr lang="ru-RU" sz="3400" dirty="0" smtClean="0"/>
              <a:t>                       </a:t>
            </a:r>
            <a:r>
              <a:rPr lang="ru-RU" sz="3400" dirty="0" smtClean="0">
                <a:solidFill>
                  <a:srgbClr val="3B3FEF"/>
                </a:solidFill>
              </a:rPr>
              <a:t>оценки рисков </a:t>
            </a:r>
            <a:r>
              <a:rPr lang="ru-RU" sz="3400" dirty="0" smtClean="0"/>
              <a:t>от воздействия вредных и (или) опасных производственных факторов, формирующих условия труда работников; </a:t>
            </a:r>
          </a:p>
          <a:p>
            <a:pPr>
              <a:buNone/>
            </a:pPr>
            <a:r>
              <a:rPr lang="ru-RU" sz="3400" dirty="0" smtClean="0"/>
              <a:t>                       знаний </a:t>
            </a:r>
            <a:r>
              <a:rPr lang="ru-RU" sz="3400" dirty="0" smtClean="0">
                <a:solidFill>
                  <a:srgbClr val="3B3FEF"/>
                </a:solidFill>
              </a:rPr>
              <a:t>применяемого</a:t>
            </a:r>
            <a:r>
              <a:rPr lang="ru-RU" sz="3400" dirty="0" smtClean="0"/>
              <a:t> в трудовом процессе </a:t>
            </a:r>
            <a:r>
              <a:rPr lang="ru-RU" sz="3400" dirty="0" smtClean="0">
                <a:solidFill>
                  <a:srgbClr val="3B3FEF"/>
                </a:solidFill>
              </a:rPr>
              <a:t>оборудования, сырья, материалов и инструмента;</a:t>
            </a:r>
          </a:p>
          <a:p>
            <a:pPr>
              <a:buNone/>
            </a:pPr>
            <a:r>
              <a:rPr lang="ru-RU" sz="3400" dirty="0" smtClean="0"/>
              <a:t>                       изучения </a:t>
            </a:r>
            <a:r>
              <a:rPr lang="ru-RU" sz="3400" dirty="0" smtClean="0">
                <a:solidFill>
                  <a:srgbClr val="3B3FEF"/>
                </a:solidFill>
              </a:rPr>
              <a:t>данных по производственному травматизму и профессиональной заболеваемости. </a:t>
            </a:r>
          </a:p>
          <a:p>
            <a:pPr>
              <a:buNone/>
            </a:pPr>
            <a:r>
              <a:rPr lang="ru-RU" sz="3400" dirty="0" smtClean="0"/>
              <a:t>              При изменении технологии производства работ,  </a:t>
            </a:r>
            <a:r>
              <a:rPr lang="ru-RU" sz="3400" b="1" i="1" dirty="0" smtClean="0"/>
              <a:t>замене оборудования на более совершенное </a:t>
            </a:r>
            <a:r>
              <a:rPr lang="ru-RU" sz="3400" dirty="0" smtClean="0"/>
              <a:t>  и,  </a:t>
            </a:r>
            <a:r>
              <a:rPr lang="ru-RU" sz="3400" b="1" i="1" dirty="0" smtClean="0"/>
              <a:t>как следствие,  исключении или снижении уровня вредных и (или) опасных производственных факторов</a:t>
            </a:r>
            <a:r>
              <a:rPr lang="ru-RU" sz="3400" dirty="0" smtClean="0"/>
              <a:t>, в нормы организации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могут не включаться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отдельные виды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СИЗ, предусмотренные в типовых нормах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dirty="0" smtClean="0"/>
              <a:t>для защиты от выше указанных   вредных и (или) опасных производственных факторов, либо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заменяться на СИЗ с иными защитными свойствами.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3400" dirty="0" smtClean="0"/>
              <a:t>               Данные изменения в нормах</a:t>
            </a:r>
            <a:r>
              <a:rPr lang="ru-RU" sz="3400" b="1" i="1" dirty="0" smtClean="0"/>
              <a:t> </a:t>
            </a:r>
            <a:r>
              <a:rPr lang="ru-RU" sz="3400" dirty="0" smtClean="0"/>
              <a:t>организации возможны  при наличии соответствующего решения комиссии по контролю качества СИЗ организации, принятого с участием представителей службы охраны труда организации, </a:t>
            </a:r>
            <a:r>
              <a:rPr lang="ru-RU" sz="3400" b="1" i="1" dirty="0" smtClean="0"/>
              <a:t>первичной профсоюзной организации </a:t>
            </a:r>
            <a:r>
              <a:rPr lang="ru-RU" sz="3400" dirty="0" smtClean="0"/>
              <a:t>или уполномоченных лиц,  уполномоченных представителей территориальных органов </a:t>
            </a:r>
            <a:r>
              <a:rPr lang="ru-RU" sz="3400" b="1" i="1" dirty="0" smtClean="0"/>
              <a:t>Департамента государственной инспекции труда </a:t>
            </a:r>
            <a:r>
              <a:rPr lang="ru-RU" sz="3400" dirty="0" smtClean="0"/>
              <a:t>Министерства труда и социальной  защиты Республики Беларусь, территориальных органов и учреждений, осуществляющих </a:t>
            </a:r>
            <a:r>
              <a:rPr lang="ru-RU" sz="3400" b="1" i="1" dirty="0" smtClean="0"/>
              <a:t>государственный санитарный надзор</a:t>
            </a:r>
            <a:r>
              <a:rPr lang="ru-RU" sz="3400" dirty="0" smtClean="0"/>
              <a:t>, отдела охраны и государственной экспертизы условий труда комитета по труду, занятости и социальной защите облисполкома. </a:t>
            </a:r>
            <a:endParaRPr lang="ru-RU" sz="3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11. Наниматель имеет право выдавать работникам по согласованию с </a:t>
            </a:r>
            <a:r>
              <a:rPr lang="ru-RU" b="1" i="1" dirty="0" smtClean="0"/>
              <a:t>первичными профсоюзными организациями</a:t>
            </a:r>
            <a:r>
              <a:rPr lang="ru-RU" dirty="0" smtClean="0"/>
              <a:t> независимо от наличия у них статуса юридического лица (далее - первичные профсоюзные организации) либо уполномоченными лицами по охране труда работников организации (далее - уполномоченные лица) </a:t>
            </a:r>
            <a:r>
              <a:rPr lang="ru-RU" b="1" i="1" dirty="0" smtClean="0"/>
              <a:t>в пределах одного вида СИЗ</a:t>
            </a:r>
            <a:r>
              <a:rPr lang="ru-RU" dirty="0" smtClean="0"/>
              <a:t>, предусмотренного типовыми нормами,</a:t>
            </a:r>
            <a:r>
              <a:rPr lang="ru-RU" dirty="0" smtClean="0">
                <a:hlinkClick r:id="rId2"/>
              </a:rPr>
              <a:t> СИЗ с равноценными или более высокими (дополнительными) защитными свойствами и гигиеническими характеристиками.</a:t>
            </a:r>
          </a:p>
          <a:p>
            <a:pPr>
              <a:buNone/>
            </a:pPr>
            <a:r>
              <a:rPr lang="ru-RU" i="1" dirty="0" smtClean="0"/>
              <a:t>      </a:t>
            </a:r>
            <a:r>
              <a:rPr lang="ru-RU" sz="2600" b="1" i="1" dirty="0" smtClean="0">
                <a:solidFill>
                  <a:srgbClr val="00B050"/>
                </a:solidFill>
              </a:rPr>
              <a:t>Замена костюма (куртка и брюки) </a:t>
            </a:r>
            <a:r>
              <a:rPr lang="ru-RU" sz="2600" b="1" i="1" dirty="0" smtClean="0"/>
              <a:t>хлопчатобумажного для защиты от общих производственных загрязнений и механических воздействий (защитные свойства </a:t>
            </a:r>
            <a:r>
              <a:rPr lang="ru-RU" sz="2600" b="1" i="1" dirty="0" err="1" smtClean="0">
                <a:solidFill>
                  <a:srgbClr val="00B050"/>
                </a:solidFill>
              </a:rPr>
              <a:t>ЗМи</a:t>
            </a:r>
            <a:r>
              <a:rPr lang="ru-RU" sz="2600" b="1" i="1" dirty="0" smtClean="0"/>
              <a:t>)   на </a:t>
            </a: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</a:rPr>
              <a:t>костюм (куртка и брюки )</a:t>
            </a:r>
            <a:r>
              <a:rPr lang="ru-RU" sz="2600" b="1" i="1" dirty="0" smtClean="0"/>
              <a:t> из смешанной или полиэфирно-хлопковой ткани для защиты от общих производственных загрязнений и механических воздействий, воды и растворов нетоксичных веществ (защитные свойства </a:t>
            </a:r>
            <a:r>
              <a:rPr lang="ru-RU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ЗМиВн</a:t>
            </a:r>
            <a:r>
              <a:rPr lang="ru-RU" sz="2600" b="1" i="1" dirty="0" smtClean="0"/>
              <a:t>).</a:t>
            </a:r>
          </a:p>
          <a:p>
            <a:pPr>
              <a:buNone/>
            </a:pPr>
            <a:r>
              <a:rPr lang="ru-RU" i="1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2183</Words>
  <Application>Microsoft Office PowerPoint</Application>
  <PresentationFormat>Экран (4:3)</PresentationFormat>
  <Paragraphs>191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Обеспечение работников средствами индивидуальной защиты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Нормы организации</vt:lpstr>
      <vt:lpstr>Презентация PowerPoint</vt:lpstr>
      <vt:lpstr>ГОСТ 12.4.011-89 Система стандартов безопасности труда. Средства индивидуальной защиты работающих. Общие требования и классификация»</vt:lpstr>
      <vt:lpstr>Презентация PowerPoint</vt:lpstr>
      <vt:lpstr>Презентация PowerPoint</vt:lpstr>
      <vt:lpstr>Презентация PowerPoint</vt:lpstr>
      <vt:lpstr>Презентация PowerPoint</vt:lpstr>
      <vt:lpstr>ГОСТ Р 12.4.289  «Одежда специальная от нетоксичной пыли»</vt:lpstr>
      <vt:lpstr>Презентация PowerPoint</vt:lpstr>
      <vt:lpstr>Презентация PowerPoint</vt:lpstr>
      <vt:lpstr>Изменения в ТР ТС 019/2011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средствами индивидуальной защиты</dc:title>
  <dc:creator>Гарбуз Татьяна Леонидовна</dc:creator>
  <cp:lastModifiedBy>user</cp:lastModifiedBy>
  <cp:revision>35</cp:revision>
  <dcterms:created xsi:type="dcterms:W3CDTF">2018-04-26T16:22:26Z</dcterms:created>
  <dcterms:modified xsi:type="dcterms:W3CDTF">2018-06-05T11:44:55Z</dcterms:modified>
</cp:coreProperties>
</file>