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1" r:id="rId10"/>
    <p:sldId id="278" r:id="rId11"/>
    <p:sldId id="265" r:id="rId12"/>
    <p:sldId id="267" r:id="rId13"/>
    <p:sldId id="264" r:id="rId14"/>
    <p:sldId id="257" r:id="rId15"/>
    <p:sldId id="258" r:id="rId16"/>
    <p:sldId id="268" r:id="rId17"/>
    <p:sldId id="269" r:id="rId18"/>
    <p:sldId id="270" r:id="rId19"/>
    <p:sldId id="271" r:id="rId20"/>
    <p:sldId id="263" r:id="rId21"/>
    <p:sldId id="273" r:id="rId22"/>
    <p:sldId id="279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5782" autoAdjust="0"/>
  </p:normalViewPr>
  <p:slideViewPr>
    <p:cSldViewPr>
      <p:cViewPr>
        <p:scale>
          <a:sx n="66" d="100"/>
          <a:sy n="66" d="100"/>
        </p:scale>
        <p:origin x="-156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-6.1195021245489756E-2"/>
                  <c:y val="0.16632631777065721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476543176910022"/>
                  <c:y val="-0.12339096307123817"/>
                </c:manualLayout>
              </c:layout>
              <c:tx>
                <c:rich>
                  <a:bodyPr/>
                  <a:lstStyle/>
                  <a:p>
                    <a:r>
                      <a:rPr lang="en-US" sz="2200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406474784123839E-2"/>
                  <c:y val="-0.25047047321885235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133113924557649"/>
                  <c:y val="-1.0852426400949959E-2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088720363960464E-2"/>
                  <c:y val="0.16192682309674536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6147520135650826"/>
          <c:y val="1.7395876040927113E-2"/>
          <c:w val="0.22835099618482443"/>
          <c:h val="0.9416872492671174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0867249902367553"/>
                  <c:y val="0.14868574241009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288110870414173E-2"/>
                  <c:y val="-0.21747403166089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975323188459029"/>
                  <c:y val="-6.2304336039533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158027724279289E-2"/>
                  <c:y val="0.13909269566743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нарушение потерпевшим трудовой и исполнительской дисциплины</c:v>
                </c:pt>
                <c:pt idx="1">
                  <c:v>невыполнение руководиетлями и специалистами обязанностей по охране труда</c:v>
                </c:pt>
                <c:pt idx="2">
                  <c:v>допуск потерпевшего к работе без обучения, инструктажа и проверки знаний</c:v>
                </c:pt>
                <c:pt idx="3">
                  <c:v>недостатки в обучении и инструктаже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21.3</c:v>
                </c:pt>
                <c:pt idx="1">
                  <c:v>19.8</c:v>
                </c:pt>
                <c:pt idx="2">
                  <c:v>18.7</c:v>
                </c:pt>
                <c:pt idx="3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39550657058076"/>
          <c:y val="7.0317602122610512E-2"/>
          <c:w val="0.37587113183552412"/>
          <c:h val="0.8593645642511655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0328585781376734"/>
                  <c:y val="0.1470997111529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079925098383589E-2"/>
                  <c:y val="-8.7021745365934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219821557913557E-2"/>
                  <c:y val="-0.25051469040906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2936717480048"/>
                  <c:y val="-0.15742731886173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6106083920518907E-2"/>
                  <c:y val="0.14056390113221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комбайнеры, трактористы</c:v>
                </c:pt>
                <c:pt idx="1">
                  <c:v>рабочие</c:v>
                </c:pt>
                <c:pt idx="2">
                  <c:v>слесари</c:v>
                </c:pt>
                <c:pt idx="3">
                  <c:v>операторы ЗСК</c:v>
                </c:pt>
                <c:pt idx="4">
                  <c:v>водители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950402713014046"/>
          <c:y val="0.21844518932018298"/>
          <c:w val="0.31523526918185707"/>
          <c:h val="0.557229198069167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6605982115737039"/>
                  <c:y val="-5.0881947741763293E-2"/>
                </c:manualLayout>
              </c:layout>
              <c:spPr/>
              <c:txPr>
                <a:bodyPr/>
                <a:lstStyle/>
                <a:p>
                  <a:pPr>
                    <a:defRPr sz="23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211597066687137E-2"/>
                  <c:y val="-0.19517398306828868"/>
                </c:manualLayout>
              </c:layout>
              <c:spPr/>
              <c:txPr>
                <a:bodyPr/>
                <a:lstStyle/>
                <a:p>
                  <a:pPr>
                    <a:defRPr sz="23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300264024860397E-2"/>
                  <c:y val="1.6396243437161933E-2"/>
                </c:manualLayout>
              </c:layout>
              <c:spPr/>
              <c:txPr>
                <a:bodyPr/>
                <a:lstStyle/>
                <a:p>
                  <a:pPr>
                    <a:defRPr sz="23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017890938706898E-2"/>
                  <c:y val="0.17785103066566321"/>
                </c:manualLayout>
              </c:layout>
              <c:spPr/>
              <c:txPr>
                <a:bodyPr/>
                <a:lstStyle/>
                <a:p>
                  <a:pPr>
                    <a:defRPr sz="23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12.00-18.00</c:v>
                </c:pt>
                <c:pt idx="1">
                  <c:v>6.00-12.00</c:v>
                </c:pt>
                <c:pt idx="2">
                  <c:v>23.00-6.00</c:v>
                </c:pt>
                <c:pt idx="3">
                  <c:v>18.00-23.00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8957185248022"/>
          <c:y val="0.22138528521360937"/>
          <c:w val="0.35593047901653241"/>
          <c:h val="0.557229198069167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3183151809287927"/>
                  <c:y val="0.11475726730356398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41935893028211E-2"/>
                  <c:y val="-0.21436030805722886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765334971110803E-2"/>
                  <c:y val="-0.12163547116888727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897571038041843E-2"/>
                  <c:y val="0.15902261026343489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46-60 лет</c:v>
                </c:pt>
                <c:pt idx="1">
                  <c:v>31-45 лет</c:v>
                </c:pt>
                <c:pt idx="2">
                  <c:v>свыше 60 лет</c:v>
                </c:pt>
                <c:pt idx="3">
                  <c:v>18-30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89571852480253"/>
          <c:y val="0.22138528521360937"/>
          <c:w val="0.35593047901653241"/>
          <c:h val="0.557229198069167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4915228326429544"/>
                  <c:y val="7.1641571289106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29233326546348E-2"/>
                  <c:y val="-0.23779240932061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757367495235202"/>
                  <c:y val="1.0497762864829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34163014489675E-2"/>
                  <c:y val="0.16233496396762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пятница</c:v>
                </c:pt>
                <c:pt idx="1">
                  <c:v>воскресенье</c:v>
                </c:pt>
                <c:pt idx="2">
                  <c:v>понедельник</c:v>
                </c:pt>
                <c:pt idx="3">
                  <c:v>вторник, суббота</c:v>
                </c:pt>
                <c:pt idx="4">
                  <c:v>среда, четверг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layout>
        <c:manualLayout>
          <c:xMode val="edge"/>
          <c:yMode val="edge"/>
          <c:x val="0.63389571852480286"/>
          <c:y val="0.22138528521360937"/>
          <c:w val="0.35593047901653241"/>
          <c:h val="0.557229198069167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155621125994265"/>
                  <c:y val="0.11945239209211438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181336012523544E-2"/>
                  <c:y val="-0.22657073465588262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730697980259989E-2"/>
                  <c:y val="9.4697016173074092E-2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9720620975791E-2"/>
                  <c:y val="0.13483025113280517"/>
                </c:manualLayout>
              </c:layout>
              <c:spPr/>
              <c:txPr>
                <a:bodyPr/>
                <a:lstStyle/>
                <a:p>
                  <a:pPr>
                    <a:defRPr sz="2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21-30 лет</c:v>
                </c:pt>
                <c:pt idx="1">
                  <c:v>31-40 лет</c:v>
                </c:pt>
                <c:pt idx="2">
                  <c:v>11-20 лет</c:v>
                </c:pt>
                <c:pt idx="3">
                  <c:v>4-10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832980076303575"/>
          <c:y val="0.22138528521360937"/>
          <c:w val="0.29149639677829586"/>
          <c:h val="0.557229198069167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B7956-1996-4DC3-AC60-E32611A6FAAD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681EB-DE9F-42DF-9B8E-E93259872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9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681EB-DE9F-42DF-9B8E-E93259872D0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0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9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8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6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2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9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3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9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37205-2849-4177-9364-8BE427B4B090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FE52-F1CB-4356-B07A-ECE1CB014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9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12511" cy="1357322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количества пострадавших с тяжелыми последствиями на уборочных работах 2012-2016 годы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14858549"/>
              </p:ext>
            </p:extLst>
          </p:nvPr>
        </p:nvGraphicFramePr>
        <p:xfrm>
          <a:off x="928662" y="1643050"/>
          <a:ext cx="748982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188640"/>
            <a:ext cx="73448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 ВРЕМЯ УБОРОЧНЫХ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РАБОТ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НЕОБХОДИМО</a:t>
            </a:r>
            <a:endParaRPr lang="ru-RU" sz="20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07804" y="617719"/>
            <a:ext cx="972108" cy="5623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266733" y="1190861"/>
            <a:ext cx="3888432" cy="2219562"/>
          </a:xfrm>
          <a:prstGeom prst="snip2Same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довести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информацию об имевшихся место несчастных случаях, происшедших при проведении уборочных работ, до сведения привлекаемых к ним работников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228184" y="584197"/>
            <a:ext cx="828092" cy="6066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вырезанными соседними углами 10"/>
          <p:cNvSpPr/>
          <p:nvPr/>
        </p:nvSpPr>
        <p:spPr>
          <a:xfrm>
            <a:off x="5148064" y="1191668"/>
            <a:ext cx="3816424" cy="1871535"/>
          </a:xfrm>
          <a:prstGeom prst="snip2Same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ПРОВЕСТИ: 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внеплановые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инструктажи по охране труда с работниками, привлекаемыми к работам по уборке зерновых, в том числе и сторонних организаций</a:t>
            </a:r>
          </a:p>
        </p:txBody>
      </p: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 flipH="1">
            <a:off x="4680012" y="588750"/>
            <a:ext cx="36004" cy="2984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двумя вырезанными соседними углами 17"/>
          <p:cNvSpPr/>
          <p:nvPr/>
        </p:nvSpPr>
        <p:spPr>
          <a:xfrm>
            <a:off x="520530" y="3591900"/>
            <a:ext cx="8280920" cy="2933444"/>
          </a:xfrm>
          <a:prstGeom prst="snip2Same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ИСКЛЮЧИТЬ: </a:t>
            </a: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случаи допуска к эксплуатации тракторов, автомобилей, зерноуборочных комбайнов, сельскохозяйственных машин и агрегатов, 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не соответствующие требованиям безопасности, </a:t>
            </a:r>
            <a:b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не прошедших технических осмотров в ГОСТЕХНАДЗОРЕ</a:t>
            </a:r>
            <a:endParaRPr lang="ru-RU" sz="11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Каждый зерноуборочный комбайн </a:t>
            </a:r>
            <a:endParaRPr lang="ru-RU" sz="11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должен получить допуск</a:t>
            </a:r>
            <a:endParaRPr lang="ru-RU" sz="11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«Д-2017»</a:t>
            </a:r>
            <a:endParaRPr lang="ru-RU" sz="3600" dirty="0">
              <a:latin typeface="Times New Roman"/>
              <a:ea typeface="Times New Roman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0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79096" cy="778098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ПРАВИЛА ПРОВЕДЕНИЕ УБОРОЧНЫХ РАБОТ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1043"/>
            <a:ext cx="2498825" cy="248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225" y="959618"/>
            <a:ext cx="3074889" cy="5539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Проверь наличие на комбайне инвентаря и средств безопасности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96" y="1623715"/>
            <a:ext cx="2394121" cy="241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2067" y="959618"/>
            <a:ext cx="3347296" cy="7848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комбайне во время движения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находиться помощнику комбайнера или другим посторонним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6857" y="3271255"/>
            <a:ext cx="1825054" cy="7848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Место помощника комбайнера – на полевом стане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05" y="4186938"/>
            <a:ext cx="2640061" cy="25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4221427"/>
            <a:ext cx="3275856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 ремонте и регулировке жатки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подставлять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 нее 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случайные предметы.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использовать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надежные опоры.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6" y="4280211"/>
            <a:ext cx="2123939" cy="23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4175261"/>
            <a:ext cx="3113481" cy="55399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 максимально допустимом уклоне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ПРАВИЛА ПРОВЕДЕНИЕ УБОРОЧНЫХ РАБОТ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3770339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857232"/>
            <a:ext cx="4000527" cy="7848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безопасное расстояние от наивысшей точки машины до проводов воздушной линии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928670"/>
            <a:ext cx="2736304" cy="27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9256" y="857232"/>
            <a:ext cx="2594256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Следи, чтобы на нагревающихся частях машины не скапливались колосья, солома и пыль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00504"/>
            <a:ext cx="3254272" cy="255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5568" y="3857628"/>
            <a:ext cx="3888432" cy="5539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 проталкивай рукой или ногой застрявшее выгрузном шнеке зерно.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6072206"/>
            <a:ext cx="1017464" cy="5539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Следи за исправностью вибраторов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Картинки по запросу уборочные работы+работа под ЛЭП+фото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643422"/>
            <a:ext cx="311207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4000504"/>
            <a:ext cx="3571900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каждом комбайне, работающем в этой зоне, должна быть надпись «Не стой на бункере в охранной зоне ВЛ!»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129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ПОЖАРНОЙ БЕЗОПАСНОСТИ ПРИ УБОРКЕ ЗЕРНА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3" y="1052736"/>
            <a:ext cx="8991600" cy="561662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До начала уборки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все участвующие в ней лица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должны пройти про­тивопожарный инструктаж,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а готовность техники в противопожарном отношении к уборочным работам должна быть проверена комиссией сельскохозяйственного предприятия.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созреванием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колосовых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места прилегания хлебных полей к лесным и торфяным массивам, автомобильным и железным дорогам обкашивают и опахивают полосой шириной не менее 4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косовицей хлебные массивы разбивают на участки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пло­щадью,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 превышающей дневной нормы выработки комбайна. Между ними делают прокосы шириной не менее 8 м. Посредине прокосов вспа­хивают полосу шириной не менее 4 м. В непосредственной близости от убираемых хлебов на случай пожара должен находиться трактор с плу­гом.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расстоянии не менее 100 м от хлебных массивов, токов, скирд можно располагать временные полевые станы. Площадки, отведенные для них, опахивают полосой не менее 4 м и оборудуют первичными сре­дствами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пожаротушения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Ремонт и стоянка уборочных машин и агрега­тов допускается не ближе 30 м от хлебных массивов. Сварку нужно про­изводить только на вспаханных участках поля.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полевых условиях заправка комбайнов топливом должна прово­диться вне убираемого массива с помощью топливозаправщика и при заглушенном двигателе.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Трактора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комбайны, самоходные шасси, косилки и автомобили до­пускаются к уборке урожая только после тщательной регулировки сис­тем питания, зажигания и смазки. Все уборочные агрегаты должны быть обеспечены первичными средствами пожаротушения, а выпус­кные трубы двигателей—исправными искрогасителями.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местах работы комбайнов должна находиться пожарная или при­способленная для целей тушения пожаров техника.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хлебных массивах запрещается курить, производить сварочные работы, сжигать стерню, пожнивные остатки и траву, разводить кос­тры.</a:t>
            </a:r>
          </a:p>
        </p:txBody>
      </p:sp>
    </p:spTree>
    <p:extLst>
      <p:ext uri="{BB962C8B-B14F-4D97-AF65-F5344CB8AC3E}">
        <p14:creationId xmlns:p14="http://schemas.microsoft.com/office/powerpoint/2010/main" val="19268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20722"/>
            <a:ext cx="88217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ВОЗНИКНОВЕНИИ ПОЖАРА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В МЕСТАХ УБОРКИ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УРОЖАЯ МЕХАНИЗАТОР 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07704" y="982496"/>
            <a:ext cx="864096" cy="6463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438" y="1621262"/>
            <a:ext cx="3591465" cy="1246495"/>
          </a:xfrm>
          <a:prstGeom prst="rect">
            <a:avLst/>
          </a:prstGeom>
          <a:solidFill>
            <a:srgbClr val="FFFFCC"/>
          </a:solidFill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ПОДАТЬ СИГНАЛ (ЗВУКОВОЙ, СВЕТОВОЙ, ФЛАЖКАМИ) ВОДИТЕЛЮ ПОЖАРНОЙ ИЛИ ПРИСПОСОБЛЕННОЙ ДЛЯ ЦЕЛЕЙ ПОЖАРОТУШЕНИЯ ТЕХНИКИ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4585500" y="982496"/>
            <a:ext cx="4900" cy="28065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7288" y="3803446"/>
            <a:ext cx="3816423" cy="1938992"/>
          </a:xfrm>
          <a:prstGeom prst="rect">
            <a:avLst/>
          </a:prstGeom>
          <a:solidFill>
            <a:srgbClr val="FFFFCC"/>
          </a:solidFill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ПРИСТУПИТЬ К ТУШЕНИЮ ПОЖАРА ИМЕЮЩИМИСЯ СРЕДСТВАМИ ПОЖАРОТУШЕНИЯ И ВЫВОДУ ЗЕРНОУБОРОЧНОГО АГРЕГАТА ИЗ ХЛЕБНОГО МАССИВА, СОЛОМУ ИЗ СОЛОМОКОПИТЕЛЯ КОМБАЙНА ВЫБРАСЫВАТЬ ПОСЛЕ ВЫВОДА АГРЕГАТА ИЗ ХЛЕБНОГО МАССИВА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37599" y="909915"/>
            <a:ext cx="598697" cy="7113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1645921"/>
            <a:ext cx="3781215" cy="1938992"/>
          </a:xfrm>
          <a:prstGeom prst="rect">
            <a:avLst/>
          </a:prstGeom>
          <a:solidFill>
            <a:srgbClr val="FFFFCC"/>
          </a:solidFill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ПРИНЯТЬ МЕРЫ К ОГРАНИЧЕНИЮ РАСПРОСТРАНЕНИЯ ОГНЯ ПО ХЛЕБНОМУ МАССИВУ (ОПАХАТЬ ЗОНУ ГОРЕНИЯ). ВДОЛЬ ОПАХИВАЕМОЙ ПОЛОСЫ СЛЕДУЕТ РАССТАВИТЬ ЛЮДЕЙ ДЛЯ ТУШЕНИЯ РАЗЛЕТАЮЩИХСЯ ИСКР И ГОРЯЩИХ ПУЧКОВ СОЛОМЫ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9" y="172524"/>
            <a:ext cx="4056559" cy="269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5754" y="179348"/>
            <a:ext cx="806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Требования безопасности при работе на зерноуборочных комбайнах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775" y="60071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опасные факторы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при которых происходит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травмирование комбайнеров,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следующие: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22439" y="1266766"/>
            <a:ext cx="4962385" cy="504056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опрокидывание машин на неровных уклонах поля, дороги, поворотах, склонах более 9°, а также с дамб и мостов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29240" y="1916832"/>
            <a:ext cx="4962385" cy="648072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придавливание работающих во время ремонта жатки, коробки передач, сборки и регулировки наклонной камеры, вариатора;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2496" y="2726088"/>
            <a:ext cx="8964000" cy="648072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захват одежды, обуви, частей тела человека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ограждёнными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рабочими органами или их приводами (мотовило, подборщик, шнеки бункера или жатки при очистке от забивания), пресс-подборщиком (карданная передача, маховик);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21302" y="3501008"/>
            <a:ext cx="8930464" cy="576064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столкновение (наезд, контакт) с естественными и искусственными препятствиями (камни-валуны, столбы, провода электропередач);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00868" y="4221088"/>
            <a:ext cx="8907256" cy="324036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поражение грозовым разрядом или электротоком проводов линии электропередач;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37878" y="4676215"/>
            <a:ext cx="8913888" cy="324036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механическое воздействие подвижных частей машин, механизмов, неисправного инструмента;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19782" y="5218743"/>
            <a:ext cx="8913888" cy="792088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наезд машин на людей, расположившихся на отдых под машинами, на зерновых валках, в копнах и в других неустановленных для отдыха местах, а также при устранении технических неисправностей (самовключение рабочих органов).</a:t>
            </a:r>
          </a:p>
        </p:txBody>
      </p:sp>
    </p:spTree>
    <p:extLst>
      <p:ext uri="{BB962C8B-B14F-4D97-AF65-F5344CB8AC3E}">
        <p14:creationId xmlns:p14="http://schemas.microsoft.com/office/powerpoint/2010/main" val="284714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563" y="274638"/>
            <a:ext cx="5987008" cy="49006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Причины возгорания комбайнов: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204864"/>
            <a:ext cx="541927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48" y="764704"/>
            <a:ext cx="8949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Анализ пожаров на комбайнах и зерноуборочной технике показал, что возникновению и быстрому их развитию могут способствовать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следующие негативные явления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68343" y="1318703"/>
            <a:ext cx="8696143" cy="382106"/>
          </a:xfrm>
          <a:prstGeom prst="round2Diag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неосторожное обращение с огнем взрослых и детей (разведение костров, курение и т.д.)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68342" y="1865502"/>
            <a:ext cx="8696145" cy="339362"/>
          </a:xfrm>
          <a:prstGeom prst="round2Diag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замыкание или обрыв проводов линий высоковольтных электропередач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90318" y="5805264"/>
            <a:ext cx="8674168" cy="576064"/>
          </a:xfrm>
          <a:prstGeom prst="round2Diag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техническая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неисправность уборочных машин и нарушение правил пожарной безопасности при их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эксплуатации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68344" y="5331385"/>
            <a:ext cx="8696142" cy="329863"/>
          </a:xfrm>
          <a:prstGeom prst="round2Diag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искры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зерноуборочной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368980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73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80975"/>
            <a:ext cx="4943276" cy="31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Тапочки пляжные Э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81148"/>
            <a:ext cx="5015284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5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12511" cy="142876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количества пострадавших с тяжелыми последствиями на уборочных работах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по причинам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 2012-2016 годы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10686021"/>
              </p:ext>
            </p:extLst>
          </p:nvPr>
        </p:nvGraphicFramePr>
        <p:xfrm>
          <a:off x="1042988" y="1557338"/>
          <a:ext cx="748982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3744416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возгораний зерносушилок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512" y="1160748"/>
            <a:ext cx="3960440" cy="5054334"/>
          </a:xfrm>
        </p:spPr>
        <p:txBody>
          <a:bodyPr>
            <a:noAutofit/>
          </a:bodyPr>
          <a:lstStyle/>
          <a:p>
            <a:pPr indent="174625" algn="just">
              <a:tabLst>
                <a:tab pos="623888" algn="l"/>
                <a:tab pos="711200" algn="l"/>
              </a:tabLst>
            </a:pPr>
            <a:r>
              <a:rPr lang="ru-RU" sz="1800" dirty="0" smtClean="0"/>
              <a:t>-Наличие мелкодисперсных примесей в зависимости от вида зерна. Зерновая пыль, оседающая на конструкциях и оборудовании, значительно повышает степень </a:t>
            </a:r>
            <a:r>
              <a:rPr lang="ru-RU" sz="1800" dirty="0" err="1" smtClean="0"/>
              <a:t>пожароопасности</a:t>
            </a:r>
            <a:r>
              <a:rPr lang="ru-RU" sz="1800" dirty="0" smtClean="0"/>
              <a:t>;</a:t>
            </a:r>
          </a:p>
          <a:p>
            <a:pPr indent="174625">
              <a:tabLst>
                <a:tab pos="623888" algn="l"/>
                <a:tab pos="711200" algn="l"/>
              </a:tabLst>
            </a:pPr>
            <a:r>
              <a:rPr lang="ru-RU" sz="1800" dirty="0" smtClean="0"/>
              <a:t>- Воспламенение топлива. Топливные газы на выходе из топки достигают температуры 800</a:t>
            </a:r>
            <a:r>
              <a:rPr lang="ru-RU" sz="1800" baseline="30000" dirty="0" smtClean="0">
                <a:ea typeface="Calibri"/>
                <a:cs typeface="Times New Roman"/>
              </a:rPr>
              <a:t>о</a:t>
            </a:r>
            <a:r>
              <a:rPr lang="ru-RU" sz="1800" dirty="0" smtClean="0">
                <a:ea typeface="Calibri"/>
                <a:cs typeface="Times New Roman"/>
              </a:rPr>
              <a:t>С;</a:t>
            </a:r>
          </a:p>
          <a:p>
            <a:pPr indent="174625">
              <a:tabLst>
                <a:tab pos="623888" algn="l"/>
                <a:tab pos="711200" algn="l"/>
              </a:tabLst>
            </a:pPr>
            <a:r>
              <a:rPr lang="ru-RU" sz="1800" dirty="0" smtClean="0"/>
              <a:t>- Подача перегретого теплоносителя;</a:t>
            </a:r>
          </a:p>
          <a:p>
            <a:pPr indent="174625">
              <a:tabLst>
                <a:tab pos="623888" algn="l"/>
                <a:tab pos="711200" algn="l"/>
              </a:tabLst>
            </a:pPr>
            <a:r>
              <a:rPr lang="ru-RU" sz="1800" dirty="0" smtClean="0"/>
              <a:t>- Попадание искр в просушиваемый материал;</a:t>
            </a:r>
          </a:p>
          <a:p>
            <a:pPr indent="174625">
              <a:tabLst>
                <a:tab pos="623888" algn="l"/>
                <a:tab pos="711200" algn="l"/>
              </a:tabLst>
            </a:pPr>
            <a:r>
              <a:rPr lang="ru-RU" sz="1800" dirty="0" smtClean="0"/>
              <a:t>- Нарушение скорости подачи зерна в бункер и его движения по системе;</a:t>
            </a:r>
          </a:p>
          <a:p>
            <a:pPr indent="261938">
              <a:tabLst>
                <a:tab pos="623888" algn="l"/>
                <a:tab pos="711200" algn="l"/>
              </a:tabLst>
            </a:pPr>
            <a:r>
              <a:rPr lang="ru-RU" sz="1800" dirty="0" smtClean="0"/>
              <a:t>- Длительный нагрев пыльных отложений.</a:t>
            </a:r>
            <a:endParaRPr lang="ru-RU" sz="1800" dirty="0"/>
          </a:p>
        </p:txBody>
      </p:sp>
      <p:pic>
        <p:nvPicPr>
          <p:cNvPr id="1026" name="Picture 2" descr="D:\! Д О К У М Е Н Т Ы\!2009-2010-2011-2012-2013-2014\Зерносушилки и доильные\К семинару 2017\sushilka-gorit-3-37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60648"/>
            <a:ext cx="4647213" cy="30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! Д О К У М Е Н Т Ы\!2009-2010-2011-2012-2013-2014\Зерносушилки и доильные\К семинару 2017\sushilka-gorit-1-3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7"/>
            <a:ext cx="4620556" cy="30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5733256"/>
            <a:ext cx="7560840" cy="69269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Вход в обслуживающую зону ЗСК  во время работы комплекса должен быть закрыт с использованием запирающих устройств.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691680" y="3284984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G:\Маркетинг\Реклама\Саздание фильма\Материал\ФОТО\IMG_91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884876" cy="5256584"/>
          </a:xfrm>
          <a:prstGeom prst="rect">
            <a:avLst/>
          </a:prstGeom>
          <a:noFill/>
          <a:ln w="9525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2627784" y="4149080"/>
            <a:ext cx="1194432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54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733256"/>
            <a:ext cx="6840760" cy="64807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Приемно-подающее устройство ЗСК должно быть закрыто решеткой.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2996952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D:\! Д О К У М Е Н Т Ы\!2009-2010-2011-2012-2013-2014\Зерносушилки и доильные\К семинару 2017\2 Общий вид базового варианта ЗСК-20Ж(Г) - 2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 b="5719"/>
          <a:stretch>
            <a:fillRect/>
          </a:stretch>
        </p:blipFill>
        <p:spPr bwMode="auto">
          <a:xfrm>
            <a:off x="1259632" y="33265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339752" y="1772816"/>
            <a:ext cx="1008112" cy="1584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7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26064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НА ЗЕРНОСУШИЛЬНЫХ КОМПЛЕКСАХ НЕОБХОДИМО: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99356" y="629980"/>
            <a:ext cx="4896544" cy="36724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внеочередные осмотры состояния производственных зданий и сооружений КЗС, складов для хранения зерна и других сооружений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контроль за соблюдением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работниками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требований правил внутреннего трудового распорядка, инструкции по охране труда и других нормативных правовых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ограждение завальных и смотровых ям, бункеров-накопителей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9980"/>
            <a:ext cx="3696072" cy="364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56" y="4276001"/>
            <a:ext cx="8737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ДОПУСКАТЬ И ОТСТРАНЯТЬ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работы работников, находящихся в состоянии алкогольного, наркотического и токсического опьянения, не прошедших в установленном порядке медицинский осмотр, обучение, инструктаж и проверку знаний по вопросам охраны труда, а также не обеспеченных и не применяющих средств индивидуальной защиты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РАБОТАЮЩИЕ ОБЯЗАНЫ ИСПОЛЬЗОВАТЬ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выданные спецодежду, спецобувь и средства индивидуальной и коллективной защиты</a:t>
            </a:r>
          </a:p>
        </p:txBody>
      </p:sp>
    </p:spTree>
    <p:extLst>
      <p:ext uri="{BB962C8B-B14F-4D97-AF65-F5344CB8AC3E}">
        <p14:creationId xmlns:p14="http://schemas.microsoft.com/office/powerpoint/2010/main" val="389300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12511" cy="1000132"/>
          </a:xfrm>
        </p:spPr>
        <p:txBody>
          <a:bodyPr>
            <a:normAutofit fontScale="90000"/>
          </a:bodyPr>
          <a:lstStyle/>
          <a:p>
            <a:pPr algn="ctr"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количества пострадавших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тяжелыми последствиями на уборочных работах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по профессиям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2012-2016 годы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415935"/>
              </p:ext>
            </p:extLst>
          </p:nvPr>
        </p:nvGraphicFramePr>
        <p:xfrm>
          <a:off x="1042988" y="1557338"/>
          <a:ext cx="748982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84368" y="188640"/>
            <a:ext cx="125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Слайд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215238" cy="1000132"/>
          </a:xfrm>
        </p:spPr>
        <p:txBody>
          <a:bodyPr>
            <a:normAutofit fontScale="90000"/>
          </a:bodyPr>
          <a:lstStyle/>
          <a:p>
            <a:pPr algn="ctr">
              <a:buNone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количества пострадавших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 тяжелыми последствиями на уборочных работах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по времени </a:t>
            </a:r>
            <a:r>
              <a:rPr lang="ru-RU" sz="2100" u="sng" dirty="0" err="1" smtClean="0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 (гибели)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 2012-2016 годы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03563612"/>
              </p:ext>
            </p:extLst>
          </p:nvPr>
        </p:nvGraphicFramePr>
        <p:xfrm>
          <a:off x="1042988" y="1557338"/>
          <a:ext cx="748982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000924" cy="1000132"/>
          </a:xfrm>
        </p:spPr>
        <p:txBody>
          <a:bodyPr>
            <a:normAutofit fontScale="90000"/>
          </a:bodyPr>
          <a:lstStyle/>
          <a:p>
            <a:pPr algn="ctr">
              <a:buNone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количества пострадавших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 тяжелыми последствиями на уборочных работах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по возрасту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потерпевших (погибших) за 2012-2016 годы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80204035"/>
              </p:ext>
            </p:extLst>
          </p:nvPr>
        </p:nvGraphicFramePr>
        <p:xfrm>
          <a:off x="1042988" y="1557338"/>
          <a:ext cx="748982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12511" cy="1000132"/>
          </a:xfrm>
        </p:spPr>
        <p:txBody>
          <a:bodyPr>
            <a:normAutofit fontScale="90000"/>
          </a:bodyPr>
          <a:lstStyle/>
          <a:p>
            <a:pPr algn="ctr"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количества пострадавших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тяжелыми последствиями на уборочных работах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по дням недели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2012-2016 годы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35596256"/>
              </p:ext>
            </p:extLst>
          </p:nvPr>
        </p:nvGraphicFramePr>
        <p:xfrm>
          <a:off x="1042988" y="1557338"/>
          <a:ext cx="748982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12511" cy="1000132"/>
          </a:xfrm>
        </p:spPr>
        <p:txBody>
          <a:bodyPr>
            <a:normAutofit fontScale="90000"/>
          </a:bodyPr>
          <a:lstStyle/>
          <a:p>
            <a:pPr algn="ctr">
              <a:buNone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количества пострадавших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 тяжелыми последствиями на уборочных работах 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по стажу работы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 2012-2016 годы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89595500"/>
              </p:ext>
            </p:extLst>
          </p:nvPr>
        </p:nvGraphicFramePr>
        <p:xfrm>
          <a:off x="1042988" y="1557338"/>
          <a:ext cx="748982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8"/>
            <a:ext cx="633670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925462"/>
            <a:ext cx="86044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Самое напряжённое время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для людей, работающих в сельском хозяйстве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уборочная страда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Накануне решаются многие задачи, среди которых, крайне важно суметь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создать совершенно безопасные условия работы механизаторов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особенно тех людей, кто работает на зерноуборочных комбайнах.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Ведь на них лежит самая большая ответственность. Именно поэтому предприятие должно обеспечить охрану труда при работе на зерноуборочных комбайнах.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Уборочные работы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должны начинаться не с уборки урожая, а с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проведения общих организационных мероприятий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направленных на создание и укрепление безопасности при проведении работ.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5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06489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целях исключения случаев травмирования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работников при проведении уборочных работ </a:t>
            </a:r>
          </a:p>
          <a:p>
            <a:pPr lvl="0" algn="ctr"/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обеспечить </a:t>
            </a:r>
            <a:r>
              <a:rPr lang="ru-RU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безусловное соблюдение </a:t>
            </a:r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требований</a:t>
            </a:r>
          </a:p>
          <a:p>
            <a:pPr lvl="0" algn="ctr"/>
            <a:endParaRPr lang="ru-RU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ПРАВИЛ ПО ОХРАНЕ ТРУДА ПРИ ПРОИЗВОДСТВЕ</a:t>
            </a:r>
          </a:p>
          <a:p>
            <a:pPr lvl="0" algn="ctr"/>
            <a:r>
              <a:rPr lang="ru-RU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ПОСЛЕУБОРОЧНОЙ ОБРАБОТКЕ ПРОДУКЦИИ </a:t>
            </a:r>
            <a:r>
              <a:rPr lang="ru-RU" sz="2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РАСТЕНИЕВОДСТВА</a:t>
            </a:r>
          </a:p>
          <a:p>
            <a:pPr lvl="0" algn="ctr"/>
            <a:r>
              <a:rPr lang="ru-RU" sz="2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УТВЕРЖДЕННЫХ ПОСТАНОВЛЕНИЕМ МИНИСТЕРСТВА СЕЛЬСКОГО ХОЗЯЙСТВАИ ПРОДОВОЛЬСТВИЯ РЕСПУБЛИКИ БЕЛАРУСЬ </a:t>
            </a:r>
          </a:p>
          <a:p>
            <a:pPr lvl="0" algn="ctr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15 апреля 2008 г. N 36</a:t>
            </a:r>
          </a:p>
        </p:txBody>
      </p:sp>
    </p:spTree>
    <p:extLst>
      <p:ext uri="{BB962C8B-B14F-4D97-AF65-F5344CB8AC3E}">
        <p14:creationId xmlns:p14="http://schemas.microsoft.com/office/powerpoint/2010/main" val="2097311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1103</Words>
  <Application>Microsoft Office PowerPoint</Application>
  <PresentationFormat>Экран (4:3)</PresentationFormat>
  <Paragraphs>118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Анализ количества пострадавших с тяжелыми последствиями на уборочных работах 2012-2016 годы</vt:lpstr>
      <vt:lpstr>Анализ количества пострадавших с тяжелыми последствиями на уборочных работах  по причинам за 2012-2016 годы</vt:lpstr>
      <vt:lpstr>Анализ количества пострадавших  с тяжелыми последствиями на уборочных работах по профессиям за 2012-2016 годы</vt:lpstr>
      <vt:lpstr>Анализ количества пострадавших  с тяжелыми последствиями на уборочных работах  по времени травмирования (гибели) за 2012-2016 годы</vt:lpstr>
      <vt:lpstr>Анализ количества пострадавших  с тяжелыми последствиями на уборочных работах  по возрасту потерпевших (погибших) за 2012-2016 годы</vt:lpstr>
      <vt:lpstr>Анализ количества пострадавших  с тяжелыми последствиями на уборочных работах по дням недели за 2012-2016 годы</vt:lpstr>
      <vt:lpstr>Анализ количества пострадавших  с тяжелыми последствиями на уборочных работах по стажу работы за 2012-2016 годы</vt:lpstr>
      <vt:lpstr>Презентация PowerPoint</vt:lpstr>
      <vt:lpstr>Презентация PowerPoint</vt:lpstr>
      <vt:lpstr>Презентация PowerPoint</vt:lpstr>
      <vt:lpstr>ПРАВИЛА ПРОВЕДЕНИЕ УБОРОЧНЫХ РАБОТ</vt:lpstr>
      <vt:lpstr>ПРАВИЛА ПРОВЕДЕНИЕ УБОРОЧНЫХ РАБОТ</vt:lpstr>
      <vt:lpstr>Презентация PowerPoint</vt:lpstr>
      <vt:lpstr>ПРАВИЛА ПОЖАРНОЙ БЕЗОПАСНОСТИ ПРИ УБОРКЕ ЗЕРНА</vt:lpstr>
      <vt:lpstr>Презентация PowerPoint</vt:lpstr>
      <vt:lpstr>Презентация PowerPoint</vt:lpstr>
      <vt:lpstr>Причины возгорания комбайнов:</vt:lpstr>
      <vt:lpstr>Презентация PowerPoint</vt:lpstr>
      <vt:lpstr>Презентация PowerPoint</vt:lpstr>
      <vt:lpstr>Причины возгораний зерносушилок</vt:lpstr>
      <vt:lpstr>Вход в обслуживающую зону ЗСК  во время работы комплекса должен быть закрыт с использованием запирающих устройств.</vt:lpstr>
      <vt:lpstr>Приемно-подающее устройство ЗСК должно быть закрыто решеткой.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energo3</dc:creator>
  <cp:lastModifiedBy>user</cp:lastModifiedBy>
  <cp:revision>27</cp:revision>
  <dcterms:created xsi:type="dcterms:W3CDTF">2017-06-22T08:52:10Z</dcterms:created>
  <dcterms:modified xsi:type="dcterms:W3CDTF">2017-06-27T14:08:36Z</dcterms:modified>
</cp:coreProperties>
</file>